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59" r:id="rId5"/>
    <p:sldId id="304" r:id="rId6"/>
    <p:sldId id="277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8" r:id="rId17"/>
    <p:sldId id="270" r:id="rId18"/>
    <p:sldId id="271" r:id="rId19"/>
    <p:sldId id="272" r:id="rId20"/>
    <p:sldId id="273" r:id="rId21"/>
    <p:sldId id="274" r:id="rId22"/>
    <p:sldId id="275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5" r:id="rId45"/>
    <p:sldId id="320" r:id="rId46"/>
    <p:sldId id="269" r:id="rId4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FD4"/>
    <a:srgbClr val="4156A6"/>
    <a:srgbClr val="6C0E10"/>
    <a:srgbClr val="B4181C"/>
    <a:srgbClr val="F0586D"/>
    <a:srgbClr val="F58B9A"/>
    <a:srgbClr val="006358"/>
    <a:srgbClr val="009A88"/>
    <a:srgbClr val="FFF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95" y="58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A6B383D-3BD6-03C1-A9FE-C10529FA5C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2AF29-6208-75BC-F575-B2F9C25562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3630-E69F-464D-B98C-A307C57C9FE4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A8A16E-B2E8-89C7-B266-2FBE8AA9B2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F396DC-40CC-4E40-EB42-B8FAC980B5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8D8CE-E466-4D69-8A3F-A70BA3AFF8D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6822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C05B4-4EE8-42F6-8043-ADEAA8103623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928F8-7A29-4960-A090-073A15546F4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592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7" name="Google Shape;3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9" name="Google Shape;4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7" name="Google Shape;4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5" name="Google Shape;4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6" name="Google Shape;4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7" name="Google Shape;4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8" name="Google Shape;4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2" name="Google Shape;49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2" name="Google Shape;50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0" name="Google Shape;5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20" name="Google Shape;5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34" name="Google Shape;5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42" name="Google Shape;5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50" name="Google Shape;5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66" name="Google Shape;5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2" name="Google Shape;58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98" name="Google Shape;59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08" name="Google Shape;6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6" name="Google Shape;64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54" name="Google Shape;65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64" name="Google Shape;66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8" name="Google Shape;69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09" name="Google Shape;7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20" name="Google Shape;72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28" name="Google Shape;72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0" name="Google Shape;74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8" name="Google Shape;74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58" name="Google Shape;75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65" name="Google Shape;76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7" name="Google Shape;2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6" name="Google Shape;2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5" name="Google Shape;2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7" name="Google Shape;3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5" name="Google Shape;3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5FDE1A14-B94D-0560-965F-DFDDDFE78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2760872-0584-24E8-6C5F-A4192C69084A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C50B447-F88C-5209-25D9-177EF1399B71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7EF3EE9-2C19-C48C-CA39-61EACA844BE2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5357E8B-B099-51B9-D18D-BAA93B46A25F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3A6AD8D2-94C0-73F1-D62E-CCE0581FFFF3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998CEE4-FB88-4A43-79F4-7F2CFAC01696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97EA2D1-5D90-48EC-3DD7-69DAC825A689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7CB7EB6E-2F09-D346-6FB7-C86780B2ADBB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9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C5A9A0A-1FC5-B2E2-9E98-1A2D7E8F9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8"/>
          <a:stretch/>
        </p:blipFill>
        <p:spPr>
          <a:xfrm>
            <a:off x="6948489" y="-83671"/>
            <a:ext cx="6124574" cy="700563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476FE2-4188-5D0D-D784-64A579FA4759}"/>
              </a:ext>
            </a:extLst>
          </p:cNvPr>
          <p:cNvSpPr/>
          <p:nvPr userDrawn="1"/>
        </p:nvSpPr>
        <p:spPr>
          <a:xfrm>
            <a:off x="-114299" y="-63965"/>
            <a:ext cx="721518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CD6869-D003-FAA9-A941-2B919DC836BA}"/>
              </a:ext>
            </a:extLst>
          </p:cNvPr>
          <p:cNvSpPr/>
          <p:nvPr userDrawn="1"/>
        </p:nvSpPr>
        <p:spPr>
          <a:xfrm>
            <a:off x="-114299" y="802812"/>
            <a:ext cx="5686424" cy="1383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E426E5-31ED-C6A7-D575-2265253FE473}"/>
              </a:ext>
            </a:extLst>
          </p:cNvPr>
          <p:cNvSpPr txBox="1"/>
          <p:nvPr userDrawn="1"/>
        </p:nvSpPr>
        <p:spPr>
          <a:xfrm>
            <a:off x="1393031" y="1021556"/>
            <a:ext cx="36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381233-54FE-FAAE-BA32-5B2CACC6EC2F}"/>
              </a:ext>
            </a:extLst>
          </p:cNvPr>
          <p:cNvSpPr txBox="1"/>
          <p:nvPr userDrawn="1"/>
        </p:nvSpPr>
        <p:spPr>
          <a:xfrm>
            <a:off x="1393030" y="1489823"/>
            <a:ext cx="3679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¡Vamos por más logros!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96EE9F-5874-906F-A708-3714E44FF7CD}"/>
              </a:ext>
            </a:extLst>
          </p:cNvPr>
          <p:cNvSpPr txBox="1"/>
          <p:nvPr userDrawn="1"/>
        </p:nvSpPr>
        <p:spPr>
          <a:xfrm>
            <a:off x="1543050" y="3429000"/>
            <a:ext cx="4552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¡Felicitaciones!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101B9E-D797-655C-865D-C1C7C3D15BA2}"/>
              </a:ext>
            </a:extLst>
          </p:cNvPr>
          <p:cNvSpPr txBox="1"/>
          <p:nvPr userDrawn="1"/>
        </p:nvSpPr>
        <p:spPr>
          <a:xfrm>
            <a:off x="1543051" y="4198441"/>
            <a:ext cx="4552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200" b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 concluido la autoevaluación</a:t>
            </a:r>
          </a:p>
        </p:txBody>
      </p:sp>
    </p:spTree>
    <p:extLst>
      <p:ext uri="{BB962C8B-B14F-4D97-AF65-F5344CB8AC3E}">
        <p14:creationId xmlns:p14="http://schemas.microsoft.com/office/powerpoint/2010/main" val="416247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F93ECB-6C4B-596B-90E1-ED63725EC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90"/>
          <a:stretch/>
        </p:blipFill>
        <p:spPr>
          <a:xfrm>
            <a:off x="4972054" y="-95948"/>
            <a:ext cx="7318757" cy="699140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873447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10058400" y="-78251"/>
            <a:ext cx="2186362" cy="7000217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382737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6DE84E-2664-8E01-C118-44E8E587E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5" r="16265"/>
          <a:stretch/>
        </p:blipFill>
        <p:spPr>
          <a:xfrm>
            <a:off x="7658098" y="-93210"/>
            <a:ext cx="4743450" cy="70175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33267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44B6794-414E-2253-4C1B-48333B9E7AA0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C9B707-408F-0C13-0BC1-7A7093D3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/>
          <a:stretch/>
        </p:blipFill>
        <p:spPr>
          <a:xfrm>
            <a:off x="4330747" y="2876550"/>
            <a:ext cx="3530506" cy="11049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13E9B06-E72F-1F9A-11DC-89B44829E390}"/>
              </a:ext>
            </a:extLst>
          </p:cNvPr>
          <p:cNvGrpSpPr/>
          <p:nvPr userDrawn="1"/>
        </p:nvGrpSpPr>
        <p:grpSpPr>
          <a:xfrm>
            <a:off x="10544174" y="6357938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01631D5-BB3E-5BD4-FA26-B6A8D800E91A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A41A349-D069-3DAD-4A11-01C3A4A5C11E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6B3DFBB-1100-4064-6CF7-9C51D834D31A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22757D2-FF2E-0D7C-2E7A-F4EEFBA8DB2F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0E02B90-D9C6-73CB-C6C3-FAC0D726508B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9EF4129-E3C5-65E0-B742-14449AE79BB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69A1E9A-8F6A-E964-6751-04139D3BA2CE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B587F22-495D-D831-9B0C-A269A6F2EFB8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B6AF53D2-D333-BDD8-FAC5-CB244101687E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0EF9CED-C766-7995-70A6-14722199FC61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7877334-2668-A297-0D42-56B481A04A3D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F179C78-4831-03E7-11A4-3B0D8053AC63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778F89F-2ED2-C4C8-63FC-A36EF60D189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F0DCC89-35F9-F8DA-CB5C-A856E919330F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56C6BE9-1907-F2ED-36C6-635ED9AF4C45}"/>
              </a:ext>
            </a:extLst>
          </p:cNvPr>
          <p:cNvGrpSpPr/>
          <p:nvPr userDrawn="1"/>
        </p:nvGrpSpPr>
        <p:grpSpPr>
          <a:xfrm flipH="1" flipV="1">
            <a:off x="-142875" y="-63965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5B633CA-7337-487C-5D09-3F4D352C1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B30706-D988-0920-4364-0FACF75F5F37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32D1086-AE74-0406-2AC0-E828A7D9848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B8FFCED-8F69-26B3-891D-4FC820F881CA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A32DF48-EB7F-6D93-0C0E-2CE8A5231C22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8AA0BAD-2FED-B358-AE93-A96452DA2828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02A74291-083B-B80F-76F7-66E76557796A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9C53CDF-817C-7319-6540-5450256A7A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1E8CF6-9677-B7EB-D0CF-E58670156651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629851F-2F73-36FE-2DB6-B8496BA14BA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F7159FA-A4A0-B900-BAC1-118FFD956ECA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183C29BD-9145-FDD0-29F7-95403C6F9BBE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7D615E7-49DD-2424-6784-40E0BFFA30F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224C9B4-00D7-0D34-A96C-B039D63B9662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172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 1">
  <p:cSld name="One Content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0;p14">
            <a:extLst>
              <a:ext uri="{FF2B5EF4-FFF2-40B4-BE49-F238E27FC236}">
                <a16:creationId xmlns:a16="http://schemas.microsoft.com/office/drawing/2014/main" id="{6928EDFE-1D44-493D-82C8-E1F357C2FC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09600" y="1304621"/>
            <a:ext cx="11314128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3733" b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609600" y="2147454"/>
            <a:ext cx="10972800" cy="397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3528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Char char="o"/>
              <a:defRPr/>
            </a:lvl2pPr>
            <a:lvl3pPr marL="1371600" lvl="2" indent="-355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51678D1D-FE55-41CF-BC63-87309A7A30AF}"/>
              </a:ext>
            </a:extLst>
          </p:cNvPr>
          <p:cNvSpPr txBox="1"/>
          <p:nvPr userDrawn="1"/>
        </p:nvSpPr>
        <p:spPr>
          <a:xfrm>
            <a:off x="10165200" y="414521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Ingeniería de Sistemas</a:t>
            </a:r>
            <a:endParaRPr sz="1300" dirty="0">
              <a:solidFill>
                <a:srgbClr val="1C4587"/>
              </a:solidFill>
            </a:endParaRPr>
          </a:p>
        </p:txBody>
      </p: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F756ED5E-40A7-44E3-BFCA-E2085774FEBB}"/>
              </a:ext>
            </a:extLst>
          </p:cNvPr>
          <p:cNvSpPr txBox="1"/>
          <p:nvPr userDrawn="1"/>
        </p:nvSpPr>
        <p:spPr>
          <a:xfrm>
            <a:off x="7506950" y="441521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dirty="0">
                <a:solidFill>
                  <a:srgbClr val="1C4587"/>
                </a:solidFill>
              </a:rPr>
              <a:t>Pregrado</a:t>
            </a:r>
            <a:endParaRPr sz="13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9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4281B43-CCCD-24DB-6926-6DBE79E7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8"/>
          <a:stretch/>
        </p:blipFill>
        <p:spPr>
          <a:xfrm>
            <a:off x="20095" y="-140677"/>
            <a:ext cx="12192000" cy="372093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FD7C5CF-DB38-CD89-C84D-7D46B6EEDF08}"/>
              </a:ext>
            </a:extLst>
          </p:cNvPr>
          <p:cNvSpPr/>
          <p:nvPr userDrawn="1"/>
        </p:nvSpPr>
        <p:spPr>
          <a:xfrm>
            <a:off x="301451" y="3429000"/>
            <a:ext cx="11910644" cy="34865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F7FA98-38BF-B7CB-3CB7-83C408C358F3}"/>
              </a:ext>
            </a:extLst>
          </p:cNvPr>
          <p:cNvSpPr/>
          <p:nvPr userDrawn="1"/>
        </p:nvSpPr>
        <p:spPr>
          <a:xfrm>
            <a:off x="0" y="-140679"/>
            <a:ext cx="301451" cy="3569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AFD63A2-43AB-A7C5-CEE8-DEED2BA91FE4}"/>
              </a:ext>
            </a:extLst>
          </p:cNvPr>
          <p:cNvSpPr/>
          <p:nvPr userDrawn="1"/>
        </p:nvSpPr>
        <p:spPr>
          <a:xfrm>
            <a:off x="-1" y="3428998"/>
            <a:ext cx="301451" cy="348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27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C4C530B-2446-18A1-9EDF-EAE9500A2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3" r="34413"/>
          <a:stretch/>
        </p:blipFill>
        <p:spPr>
          <a:xfrm>
            <a:off x="-106326" y="-63967"/>
            <a:ext cx="2596688" cy="69876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5AC794A-8BA9-122F-12FD-94456B2FD92C}"/>
              </a:ext>
            </a:extLst>
          </p:cNvPr>
          <p:cNvSpPr/>
          <p:nvPr userDrawn="1"/>
        </p:nvSpPr>
        <p:spPr>
          <a:xfrm>
            <a:off x="3446585" y="-63965"/>
            <a:ext cx="876551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BEFD0E8-EAE2-343B-E461-9671E60B6338}"/>
              </a:ext>
            </a:extLst>
          </p:cNvPr>
          <p:cNvSpPr/>
          <p:nvPr userDrawn="1"/>
        </p:nvSpPr>
        <p:spPr>
          <a:xfrm>
            <a:off x="2346834" y="-63966"/>
            <a:ext cx="109975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1F3EE2-6559-A2C3-0F62-C0F617AC2C0D}"/>
              </a:ext>
            </a:extLst>
          </p:cNvPr>
          <p:cNvSpPr txBox="1"/>
          <p:nvPr userDrawn="1"/>
        </p:nvSpPr>
        <p:spPr>
          <a:xfrm rot="16200000">
            <a:off x="243230" y="2737461"/>
            <a:ext cx="581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81390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36C05C2-2CB9-C315-AC0B-A71124767EF6}"/>
              </a:ext>
            </a:extLst>
          </p:cNvPr>
          <p:cNvSpPr/>
          <p:nvPr userDrawn="1"/>
        </p:nvSpPr>
        <p:spPr>
          <a:xfrm>
            <a:off x="-114299" y="-63965"/>
            <a:ext cx="975360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0586D"/>
              </a:solidFill>
            </a:endParaRPr>
          </a:p>
          <a:p>
            <a:pPr algn="ctr"/>
            <a:endParaRPr lang="es-PE" dirty="0">
              <a:solidFill>
                <a:srgbClr val="F0586D"/>
              </a:solidFill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D701E33-9700-9FC6-1198-5C35258EB0D2}"/>
              </a:ext>
            </a:extLst>
          </p:cNvPr>
          <p:cNvGrpSpPr/>
          <p:nvPr userDrawn="1"/>
        </p:nvGrpSpPr>
        <p:grpSpPr>
          <a:xfrm>
            <a:off x="3886200" y="1583411"/>
            <a:ext cx="7535825" cy="4199859"/>
            <a:chOff x="3543300" y="1828800"/>
            <a:chExt cx="7535825" cy="4199859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7E3A5604-10E3-2C1E-BBAC-AE34F4062D2F}"/>
                </a:ext>
              </a:extLst>
            </p:cNvPr>
            <p:cNvSpPr/>
            <p:nvPr userDrawn="1"/>
          </p:nvSpPr>
          <p:spPr>
            <a:xfrm>
              <a:off x="3543300" y="1828800"/>
              <a:ext cx="7535825" cy="4199859"/>
            </a:xfrm>
            <a:prstGeom prst="roundRect">
              <a:avLst>
                <a:gd name="adj" fmla="val 6731"/>
              </a:avLst>
            </a:prstGeom>
            <a:solidFill>
              <a:srgbClr val="415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B9FD65-3500-E033-C5CE-D56F9D40FE3B}"/>
                </a:ext>
              </a:extLst>
            </p:cNvPr>
            <p:cNvSpPr/>
            <p:nvPr userDrawn="1"/>
          </p:nvSpPr>
          <p:spPr>
            <a:xfrm>
              <a:off x="4098851" y="2163722"/>
              <a:ext cx="6023344" cy="35565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F7ED973-06CF-C958-C9C9-C8ED8BEC2A7A}"/>
                </a:ext>
              </a:extLst>
            </p:cNvPr>
            <p:cNvSpPr/>
            <p:nvPr userDrawn="1"/>
          </p:nvSpPr>
          <p:spPr>
            <a:xfrm>
              <a:off x="10560571" y="3357797"/>
              <a:ext cx="150249" cy="112382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36F2BAD-90F7-58B5-C28C-AD8058F00783}"/>
              </a:ext>
            </a:extLst>
          </p:cNvPr>
          <p:cNvGrpSpPr/>
          <p:nvPr userDrawn="1"/>
        </p:nvGrpSpPr>
        <p:grpSpPr>
          <a:xfrm>
            <a:off x="98453" y="4987636"/>
            <a:ext cx="552531" cy="1934329"/>
            <a:chOff x="98453" y="4987637"/>
            <a:chExt cx="552531" cy="1879630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CBD4240-2C70-D88D-DD7C-5E7A856EB176}"/>
                </a:ext>
              </a:extLst>
            </p:cNvPr>
            <p:cNvSpPr/>
            <p:nvPr userDrawn="1"/>
          </p:nvSpPr>
          <p:spPr>
            <a:xfrm flipH="1">
              <a:off x="605265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144F95A-84F5-6650-8BEC-A1935C912258}"/>
                </a:ext>
              </a:extLst>
            </p:cNvPr>
            <p:cNvSpPr/>
            <p:nvPr userDrawn="1"/>
          </p:nvSpPr>
          <p:spPr>
            <a:xfrm flipH="1">
              <a:off x="483027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2EB86E2-7690-68B0-85B2-BE29E6234C0F}"/>
                </a:ext>
              </a:extLst>
            </p:cNvPr>
            <p:cNvSpPr/>
            <p:nvPr userDrawn="1"/>
          </p:nvSpPr>
          <p:spPr>
            <a:xfrm flipH="1">
              <a:off x="347969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A06B535-0A7C-35D5-9252-9540D873AA2E}"/>
                </a:ext>
              </a:extLst>
            </p:cNvPr>
            <p:cNvSpPr/>
            <p:nvPr userDrawn="1"/>
          </p:nvSpPr>
          <p:spPr>
            <a:xfrm flipH="1">
              <a:off x="22493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E15B268-F441-F1B2-D389-59086E141132}"/>
                </a:ext>
              </a:extLst>
            </p:cNvPr>
            <p:cNvSpPr/>
            <p:nvPr userDrawn="1"/>
          </p:nvSpPr>
          <p:spPr>
            <a:xfrm flipH="1">
              <a:off x="9845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41370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E84804F-A8B2-4214-280F-1D1939EBC696}"/>
              </a:ext>
            </a:extLst>
          </p:cNvPr>
          <p:cNvSpPr/>
          <p:nvPr userDrawn="1"/>
        </p:nvSpPr>
        <p:spPr>
          <a:xfrm>
            <a:off x="-114299" y="-63965"/>
            <a:ext cx="8381999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2FED8B-0C0A-FD95-75C5-85B014527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5" r="16480"/>
          <a:stretch/>
        </p:blipFill>
        <p:spPr>
          <a:xfrm>
            <a:off x="7772405" y="-63965"/>
            <a:ext cx="4548187" cy="698969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15AAEB80-AF4D-5241-9331-4E16D3F34AC9}"/>
              </a:ext>
            </a:extLst>
          </p:cNvPr>
          <p:cNvGrpSpPr/>
          <p:nvPr userDrawn="1"/>
        </p:nvGrpSpPr>
        <p:grpSpPr>
          <a:xfrm>
            <a:off x="9705226" y="6414247"/>
            <a:ext cx="2396658" cy="57544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CACB173-D163-7503-1753-2426D987FA3D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330D6EF-611C-61C0-C748-C8E1CD5D1FAD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4952BDEF-5F35-28B8-1B65-236FB7901B1E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099AF0CF-25D6-6A9B-45EA-22CE996736F4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DF27563-1D41-8190-BADF-E0AB51AE1834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E9C0E89-5943-771B-203A-0E84ADE9349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35F6823-B55A-EB14-C7CD-893B4E71F569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FFFD08D-431E-6CEC-9454-5D878934918A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3F34685-B1A8-100F-8299-BC44C270ECE5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63E3941C-88B7-3EA0-090A-55E9F694856D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4490DD13-8CBA-8848-5090-7A49D03E0FB7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3D9B08C-B991-285F-BD69-14A966AB051D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A5442D4-3A9B-4628-9D81-38E7F6E573A2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77C1DCF-9201-F4D5-0409-65AC92EDD198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3602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A4BEA0-4FB0-B191-3C7A-A5541981D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r="3463"/>
          <a:stretch/>
        </p:blipFill>
        <p:spPr>
          <a:xfrm flipH="1">
            <a:off x="-157164" y="-86577"/>
            <a:ext cx="10477001" cy="704458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695B068-C99A-1782-18A6-4F0893FDAB46}"/>
              </a:ext>
            </a:extLst>
          </p:cNvPr>
          <p:cNvSpPr/>
          <p:nvPr userDrawn="1"/>
        </p:nvSpPr>
        <p:spPr>
          <a:xfrm flipH="1">
            <a:off x="8372474" y="-63965"/>
            <a:ext cx="3114675" cy="63504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981CAC-4B06-F461-0F5C-A7FD2C624F69}"/>
              </a:ext>
            </a:extLst>
          </p:cNvPr>
          <p:cNvSpPr txBox="1"/>
          <p:nvPr userDrawn="1"/>
        </p:nvSpPr>
        <p:spPr>
          <a:xfrm rot="16200000">
            <a:off x="8623671" y="2349534"/>
            <a:ext cx="5089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</a:t>
            </a:r>
          </a:p>
        </p:txBody>
      </p:sp>
    </p:spTree>
    <p:extLst>
      <p:ext uri="{BB962C8B-B14F-4D97-AF65-F5344CB8AC3E}">
        <p14:creationId xmlns:p14="http://schemas.microsoft.com/office/powerpoint/2010/main" val="313779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05BCFDC-AEB7-D4E2-B252-D7A437D41EB1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FD9F81-72D2-CCAC-47EA-D4EB933BCFE5}"/>
              </a:ext>
            </a:extLst>
          </p:cNvPr>
          <p:cNvSpPr/>
          <p:nvPr userDrawn="1"/>
        </p:nvSpPr>
        <p:spPr>
          <a:xfrm>
            <a:off x="-28576" y="-63965"/>
            <a:ext cx="622998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A38778-0D78-5BC3-2040-8A4D472A7362}"/>
              </a:ext>
            </a:extLst>
          </p:cNvPr>
          <p:cNvSpPr/>
          <p:nvPr userDrawn="1"/>
        </p:nvSpPr>
        <p:spPr>
          <a:xfrm>
            <a:off x="594422" y="-63965"/>
            <a:ext cx="90435" cy="6985931"/>
          </a:xfrm>
          <a:prstGeom prst="rect">
            <a:avLst/>
          </a:prstGeom>
          <a:solidFill>
            <a:srgbClr val="909FD4"/>
          </a:solidFill>
          <a:ln>
            <a:solidFill>
              <a:srgbClr val="909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287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CEE21166-4746-C4EF-ED86-6D6A2033F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14832" b="10998"/>
          <a:stretch/>
        </p:blipFill>
        <p:spPr>
          <a:xfrm>
            <a:off x="-100013" y="-63965"/>
            <a:ext cx="6396042" cy="698593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6096000" y="-63965"/>
            <a:ext cx="6148762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9848104" y="-63965"/>
            <a:ext cx="2396658" cy="764053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888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16DF0C-2A6D-BA73-3426-6410F6C255A0}"/>
              </a:ext>
            </a:extLst>
          </p:cNvPr>
          <p:cNvSpPr/>
          <p:nvPr userDrawn="1"/>
        </p:nvSpPr>
        <p:spPr>
          <a:xfrm>
            <a:off x="86244" y="-63965"/>
            <a:ext cx="12105756" cy="6985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FD0116D-A700-F242-CBB5-57CA0C183657}"/>
              </a:ext>
            </a:extLst>
          </p:cNvPr>
          <p:cNvSpPr/>
          <p:nvPr userDrawn="1"/>
        </p:nvSpPr>
        <p:spPr>
          <a:xfrm flipH="1">
            <a:off x="984894" y="-63965"/>
            <a:ext cx="224413" cy="6985931"/>
          </a:xfrm>
          <a:prstGeom prst="rect">
            <a:avLst/>
          </a:prstGeom>
          <a:solidFill>
            <a:srgbClr val="909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5295A8-1D9D-7BED-9DA9-626C2D0BD258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2060"/>
              </a:solidFill>
            </a:endParaRPr>
          </a:p>
          <a:p>
            <a:pPr algn="ctr"/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E087DE4-92D3-90D3-E162-943AF8928C81}"/>
              </a:ext>
            </a:extLst>
          </p:cNvPr>
          <p:cNvSpPr/>
          <p:nvPr userDrawn="1"/>
        </p:nvSpPr>
        <p:spPr>
          <a:xfrm>
            <a:off x="-28577" y="-63965"/>
            <a:ext cx="112306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0661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9AD09B28-3566-70E7-79C1-C48F7A1683C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824CEDA-9D6A-45B7-C800-85DADF0B462C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FF3C321-DDAA-8D7F-66EA-2E5381C2CB59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247B701-3553-1155-24CF-D33F0DD1560B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66CF87F-D194-EF64-DA20-8D97BB9C226D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FAB0985C-48AC-1C77-D067-07309D114ED8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533E2AB4-64AA-8A71-B9DC-46AF3776CF5F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7103CD3-498F-BE62-21B1-70F85C8077EA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F9D33389-01F3-27C7-97BE-E664B42AACE7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4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1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yX-GmmfslWQ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173452-1854-A55F-B75E-E3C6989B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9" y="702505"/>
            <a:ext cx="1540064" cy="46965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EA202D7-D504-869D-A913-13E96377AEB9}"/>
              </a:ext>
            </a:extLst>
          </p:cNvPr>
          <p:cNvCxnSpPr>
            <a:cxnSpLocks/>
          </p:cNvCxnSpPr>
          <p:nvPr/>
        </p:nvCxnSpPr>
        <p:spPr>
          <a:xfrm>
            <a:off x="2471736" y="565855"/>
            <a:ext cx="0" cy="742950"/>
          </a:xfrm>
          <a:prstGeom prst="straightConnector1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7B31ACF-9798-647A-AD39-6BD6725FE105}"/>
              </a:ext>
            </a:extLst>
          </p:cNvPr>
          <p:cNvSpPr txBox="1"/>
          <p:nvPr/>
        </p:nvSpPr>
        <p:spPr>
          <a:xfrm>
            <a:off x="2613494" y="675720"/>
            <a:ext cx="156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Programa de Ingeniería de Sistemas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2C519D-1FDE-7580-3CDA-7174DC79780E}"/>
              </a:ext>
            </a:extLst>
          </p:cNvPr>
          <p:cNvSpPr txBox="1"/>
          <p:nvPr/>
        </p:nvSpPr>
        <p:spPr>
          <a:xfrm>
            <a:off x="315409" y="1753607"/>
            <a:ext cx="39806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Tecnología de la Información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582A60-C8C7-93E7-19C1-0C126BC1729B}"/>
              </a:ext>
            </a:extLst>
          </p:cNvPr>
          <p:cNvSpPr txBox="1"/>
          <p:nvPr/>
        </p:nvSpPr>
        <p:spPr>
          <a:xfrm>
            <a:off x="259367" y="3996897"/>
            <a:ext cx="156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7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4384F0-A790-6E10-1FBA-C131985987D4}"/>
              </a:ext>
            </a:extLst>
          </p:cNvPr>
          <p:cNvSpPr txBox="1"/>
          <p:nvPr/>
        </p:nvSpPr>
        <p:spPr>
          <a:xfrm>
            <a:off x="264355" y="4701305"/>
            <a:ext cx="3980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Tema:</a:t>
            </a:r>
          </a:p>
          <a:p>
            <a:pPr algn="just"/>
            <a:r>
              <a:rPr lang="es-E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</a:rPr>
              <a:t>Gerencia de proyectos de tecnologías de información. </a:t>
            </a:r>
          </a:p>
        </p:txBody>
      </p:sp>
    </p:spTree>
    <p:extLst>
      <p:ext uri="{BB962C8B-B14F-4D97-AF65-F5344CB8AC3E}">
        <p14:creationId xmlns:p14="http://schemas.microsoft.com/office/powerpoint/2010/main" val="157734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>
            <a:spLocks noGrp="1"/>
          </p:cNvSpPr>
          <p:nvPr>
            <p:ph type="title" idx="4294967295"/>
          </p:nvPr>
        </p:nvSpPr>
        <p:spPr>
          <a:xfrm>
            <a:off x="1792289" y="56041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3440604" y="2646076"/>
            <a:ext cx="4038600" cy="3230880"/>
            <a:chOff x="0" y="81597"/>
            <a:chExt cx="4038600" cy="3230880"/>
          </a:xfrm>
        </p:grpSpPr>
        <p:sp>
          <p:nvSpPr>
            <p:cNvPr id="242" name="Google Shape;242;p21"/>
            <p:cNvSpPr/>
            <p:nvPr/>
          </p:nvSpPr>
          <p:spPr>
            <a:xfrm>
              <a:off x="0" y="889317"/>
              <a:ext cx="2423160" cy="2423160"/>
            </a:xfrm>
            <a:prstGeom prst="ellipse">
              <a:avLst/>
            </a:prstGeom>
            <a:solidFill>
              <a:srgbClr val="0072C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484632" y="1373949"/>
              <a:ext cx="1453896" cy="1453896"/>
            </a:xfrm>
            <a:prstGeom prst="ellipse">
              <a:avLst/>
            </a:prstGeom>
            <a:solidFill>
              <a:srgbClr val="00B05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969264" y="1858581"/>
              <a:ext cx="484632" cy="484632"/>
            </a:xfrm>
            <a:prstGeom prst="ellipse">
              <a:avLst/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827020" y="81597"/>
              <a:ext cx="1211580" cy="7067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 txBox="1"/>
            <p:nvPr/>
          </p:nvSpPr>
          <p:spPr>
            <a:xfrm>
              <a:off x="2827020" y="81597"/>
              <a:ext cx="1211580" cy="7067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125" tIns="24125" rIns="24125" bIns="241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s-E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Proyecto</a:t>
              </a:r>
              <a:endParaRPr/>
            </a:p>
          </p:txBody>
        </p:sp>
        <p:cxnSp>
          <p:nvCxnSpPr>
            <p:cNvPr id="247" name="Google Shape;247;p21"/>
            <p:cNvCxnSpPr/>
            <p:nvPr/>
          </p:nvCxnSpPr>
          <p:spPr>
            <a:xfrm>
              <a:off x="2524125" y="434974"/>
              <a:ext cx="302895" cy="0"/>
            </a:xfrm>
            <a:prstGeom prst="straightConnector1">
              <a:avLst/>
            </a:prstGeom>
            <a:solidFill>
              <a:schemeClr val="accent3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248;p21"/>
            <p:cNvCxnSpPr/>
            <p:nvPr/>
          </p:nvCxnSpPr>
          <p:spPr>
            <a:xfrm rot="5400000">
              <a:off x="1034487" y="612471"/>
              <a:ext cx="1665518" cy="1311333"/>
            </a:xfrm>
            <a:prstGeom prst="straightConnector1">
              <a:avLst/>
            </a:prstGeom>
            <a:solidFill>
              <a:schemeClr val="accent3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9" name="Google Shape;249;p21"/>
            <p:cNvSpPr/>
            <p:nvPr/>
          </p:nvSpPr>
          <p:spPr>
            <a:xfrm>
              <a:off x="2827020" y="788352"/>
              <a:ext cx="1211580" cy="7067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 txBox="1"/>
            <p:nvPr/>
          </p:nvSpPr>
          <p:spPr>
            <a:xfrm>
              <a:off x="2827020" y="788352"/>
              <a:ext cx="1211580" cy="7067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125" tIns="24125" rIns="24125" bIns="241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s-E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Programas</a:t>
              </a:r>
              <a:endParaRPr/>
            </a:p>
          </p:txBody>
        </p:sp>
        <p:cxnSp>
          <p:nvCxnSpPr>
            <p:cNvPr id="251" name="Google Shape;251;p21"/>
            <p:cNvCxnSpPr/>
            <p:nvPr/>
          </p:nvCxnSpPr>
          <p:spPr>
            <a:xfrm>
              <a:off x="2524125" y="1141730"/>
              <a:ext cx="302895" cy="0"/>
            </a:xfrm>
            <a:prstGeom prst="straightConnector1">
              <a:avLst/>
            </a:prstGeom>
            <a:solidFill>
              <a:schemeClr val="accent3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p21"/>
            <p:cNvCxnSpPr/>
            <p:nvPr/>
          </p:nvCxnSpPr>
          <p:spPr>
            <a:xfrm rot="5400000">
              <a:off x="1391984" y="1308201"/>
              <a:ext cx="1297844" cy="964013"/>
            </a:xfrm>
            <a:prstGeom prst="straightConnector1">
              <a:avLst/>
            </a:prstGeom>
            <a:solidFill>
              <a:schemeClr val="accent3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3" name="Google Shape;253;p21"/>
            <p:cNvSpPr/>
            <p:nvPr/>
          </p:nvSpPr>
          <p:spPr>
            <a:xfrm>
              <a:off x="2827020" y="1495107"/>
              <a:ext cx="1211580" cy="7067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 txBox="1"/>
            <p:nvPr/>
          </p:nvSpPr>
          <p:spPr>
            <a:xfrm>
              <a:off x="2827020" y="1495107"/>
              <a:ext cx="1211580" cy="7067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125" tIns="24125" rIns="24125" bIns="241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lang="es-ES" sz="1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Portafolio</a:t>
              </a:r>
              <a:endParaRPr/>
            </a:p>
          </p:txBody>
        </p:sp>
        <p:cxnSp>
          <p:nvCxnSpPr>
            <p:cNvPr id="255" name="Google Shape;255;p21"/>
            <p:cNvCxnSpPr/>
            <p:nvPr/>
          </p:nvCxnSpPr>
          <p:spPr>
            <a:xfrm>
              <a:off x="2524125" y="1848485"/>
              <a:ext cx="302895" cy="0"/>
            </a:xfrm>
            <a:prstGeom prst="straightConnector1">
              <a:avLst/>
            </a:prstGeom>
            <a:solidFill>
              <a:schemeClr val="accent3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21"/>
            <p:cNvCxnSpPr/>
            <p:nvPr/>
          </p:nvCxnSpPr>
          <p:spPr>
            <a:xfrm rot="5400000">
              <a:off x="1749925" y="2003365"/>
              <a:ext cx="927262" cy="616694"/>
            </a:xfrm>
            <a:prstGeom prst="straightConnector1">
              <a:avLst/>
            </a:prstGeom>
            <a:solidFill>
              <a:schemeClr val="accent3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7" name="Google Shape;257;p21"/>
          <p:cNvSpPr/>
          <p:nvPr/>
        </p:nvSpPr>
        <p:spPr>
          <a:xfrm>
            <a:off x="8518693" y="2096195"/>
            <a:ext cx="1922673" cy="1153604"/>
          </a:xfrm>
          <a:custGeom>
            <a:avLst/>
            <a:gdLst/>
            <a:ahLst/>
            <a:cxnLst/>
            <a:rect l="l" t="t" r="r" b="b"/>
            <a:pathLst>
              <a:path w="1922673" h="1153604" extrusionOk="0">
                <a:moveTo>
                  <a:pt x="0" y="0"/>
                </a:moveTo>
                <a:lnTo>
                  <a:pt x="1922673" y="0"/>
                </a:lnTo>
                <a:lnTo>
                  <a:pt x="1922673" y="1153604"/>
                </a:lnTo>
                <a:lnTo>
                  <a:pt x="0" y="1153604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proyectos son un conjunto de actividades que tiene una fecha de inicio y fin</a:t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8518691" y="3445932"/>
            <a:ext cx="1922673" cy="1153604"/>
          </a:xfrm>
          <a:custGeom>
            <a:avLst/>
            <a:gdLst/>
            <a:ahLst/>
            <a:cxnLst/>
            <a:rect l="l" t="t" r="r" b="b"/>
            <a:pathLst>
              <a:path w="1922673" h="1153604" extrusionOk="0">
                <a:moveTo>
                  <a:pt x="0" y="0"/>
                </a:moveTo>
                <a:lnTo>
                  <a:pt x="1922673" y="0"/>
                </a:lnTo>
                <a:lnTo>
                  <a:pt x="1922673" y="1153604"/>
                </a:lnTo>
                <a:lnTo>
                  <a:pt x="0" y="1153604"/>
                </a:lnTo>
                <a:lnTo>
                  <a:pt x="0" y="0"/>
                </a:lnTo>
                <a:close/>
              </a:path>
            </a:pathLst>
          </a:custGeom>
          <a:solidFill>
            <a:srgbClr val="6CC178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programa es un conjunto de proyectos que se gestionan de manera coordinada para contribuir al portafolio</a:t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8518692" y="4781856"/>
            <a:ext cx="1922673" cy="1153604"/>
          </a:xfrm>
          <a:custGeom>
            <a:avLst/>
            <a:gdLst/>
            <a:ahLst/>
            <a:cxnLst/>
            <a:rect l="l" t="t" r="r" b="b"/>
            <a:pathLst>
              <a:path w="1922673" h="1153604" extrusionOk="0">
                <a:moveTo>
                  <a:pt x="0" y="0"/>
                </a:moveTo>
                <a:lnTo>
                  <a:pt x="1922673" y="0"/>
                </a:lnTo>
                <a:lnTo>
                  <a:pt x="1922673" y="1153604"/>
                </a:lnTo>
                <a:lnTo>
                  <a:pt x="0" y="1153604"/>
                </a:lnTo>
                <a:lnTo>
                  <a:pt x="0" y="0"/>
                </a:lnTo>
                <a:close/>
              </a:path>
            </a:pathLst>
          </a:custGeom>
          <a:solidFill>
            <a:srgbClr val="0072C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portafolio es un conjunto de Proyectos y programas que se gestionan como grupo para lograr objetivos estratégicos</a:t>
            </a:r>
            <a:endParaRPr/>
          </a:p>
        </p:txBody>
      </p:sp>
      <p:cxnSp>
        <p:nvCxnSpPr>
          <p:cNvPr id="260" name="Google Shape;260;p21"/>
          <p:cNvCxnSpPr/>
          <p:nvPr/>
        </p:nvCxnSpPr>
        <p:spPr>
          <a:xfrm rot="5400000">
            <a:off x="7746218" y="2292073"/>
            <a:ext cx="353057" cy="1191887"/>
          </a:xfrm>
          <a:prstGeom prst="straightConnector1">
            <a:avLst/>
          </a:prstGeom>
          <a:solidFill>
            <a:schemeClr val="accent3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" name="Google Shape;261;p21"/>
          <p:cNvCxnSpPr/>
          <p:nvPr/>
        </p:nvCxnSpPr>
        <p:spPr>
          <a:xfrm rot="5400000" flipH="1">
            <a:off x="7796955" y="3442945"/>
            <a:ext cx="403983" cy="1039486"/>
          </a:xfrm>
          <a:prstGeom prst="straightConnector1">
            <a:avLst/>
          </a:prstGeom>
          <a:solidFill>
            <a:schemeClr val="accent3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2" name="Google Shape;262;p21"/>
          <p:cNvCxnSpPr/>
          <p:nvPr/>
        </p:nvCxnSpPr>
        <p:spPr>
          <a:xfrm rot="5400000" flipH="1">
            <a:off x="7578379" y="4355376"/>
            <a:ext cx="841134" cy="1039487"/>
          </a:xfrm>
          <a:prstGeom prst="straightConnector1">
            <a:avLst/>
          </a:prstGeom>
          <a:solidFill>
            <a:schemeClr val="accent3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3" name="Google Shape;263;p21"/>
          <p:cNvSpPr txBox="1"/>
          <p:nvPr/>
        </p:nvSpPr>
        <p:spPr>
          <a:xfrm>
            <a:off x="2722632" y="1305375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Portafolio, Programa y Proyecto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C816018-4DEA-BAF2-A315-BB9522A491F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title" idx="4294967295"/>
          </p:nvPr>
        </p:nvSpPr>
        <p:spPr>
          <a:xfrm>
            <a:off x="1499325" y="551726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" name="Google Shape;270;p22"/>
          <p:cNvGrpSpPr/>
          <p:nvPr/>
        </p:nvGrpSpPr>
        <p:grpSpPr>
          <a:xfrm>
            <a:off x="1385896" y="1467263"/>
            <a:ext cx="10072505" cy="4450212"/>
            <a:chOff x="0" y="1361"/>
            <a:chExt cx="9481929" cy="4726715"/>
          </a:xfrm>
        </p:grpSpPr>
        <p:sp>
          <p:nvSpPr>
            <p:cNvPr id="271" name="Google Shape;271;p22"/>
            <p:cNvSpPr/>
            <p:nvPr/>
          </p:nvSpPr>
          <p:spPr>
            <a:xfrm rot="5400000">
              <a:off x="-255639" y="257000"/>
              <a:ext cx="1704260" cy="1192982"/>
            </a:xfrm>
            <a:prstGeom prst="chevron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 txBox="1"/>
            <p:nvPr/>
          </p:nvSpPr>
          <p:spPr>
            <a:xfrm>
              <a:off x="0" y="597852"/>
              <a:ext cx="1192982" cy="511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0" tIns="14600" rIns="14600" bIns="14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s-E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Proyecto</a:t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 rot="5400000">
              <a:off x="4783571" y="-3589227"/>
              <a:ext cx="1107769" cy="828894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 txBox="1"/>
            <p:nvPr/>
          </p:nvSpPr>
          <p:spPr>
            <a:xfrm>
              <a:off x="1192983" y="55438"/>
              <a:ext cx="8234870" cy="999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0775" rIns="107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s-E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 un esfuerzo temporal que se realiza para crear un producto, servicio o resultado único.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s-E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 Independiente de otros proyectos de la organización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s-E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 gestión de proyectos la realiza  el </a:t>
              </a:r>
              <a:r>
                <a:rPr lang="es-ES" sz="17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Manager</a:t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 rot="5400000">
              <a:off x="-255639" y="1768227"/>
              <a:ext cx="1704260" cy="1192982"/>
            </a:xfrm>
            <a:prstGeom prst="chevron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 txBox="1"/>
            <p:nvPr/>
          </p:nvSpPr>
          <p:spPr>
            <a:xfrm>
              <a:off x="0" y="2109079"/>
              <a:ext cx="1192982" cy="511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0" tIns="14600" rIns="14600" bIns="14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s-E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Programa</a:t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 rot="5400000">
              <a:off x="4783571" y="-2078000"/>
              <a:ext cx="1107769" cy="828894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 txBox="1"/>
            <p:nvPr/>
          </p:nvSpPr>
          <p:spPr>
            <a:xfrm>
              <a:off x="1192983" y="1566665"/>
              <a:ext cx="8234870" cy="999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0775" rIns="107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s-E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 un conjunto de proyectos que se gestionan de manera coordinada: compartir recursos, interdependencias, etc.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s-E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 gestión de proyectos la realiza el </a:t>
              </a:r>
              <a:r>
                <a:rPr lang="es-ES" sz="17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 Manager</a:t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 rot="5400000">
              <a:off x="-255639" y="3279455"/>
              <a:ext cx="1704260" cy="1192982"/>
            </a:xfrm>
            <a:prstGeom prst="chevron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 txBox="1"/>
            <p:nvPr/>
          </p:nvSpPr>
          <p:spPr>
            <a:xfrm>
              <a:off x="0" y="3620307"/>
              <a:ext cx="1192982" cy="511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600" tIns="14600" rIns="14600" bIns="14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s-E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Portafolio</a:t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 rot="5400000">
              <a:off x="4783571" y="-566773"/>
              <a:ext cx="1107769" cy="828894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 txBox="1"/>
            <p:nvPr/>
          </p:nvSpPr>
          <p:spPr>
            <a:xfrm>
              <a:off x="1192983" y="3077892"/>
              <a:ext cx="8234870" cy="999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0775" rIns="10775" bIns="1077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s-E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relacionan con los </a:t>
              </a:r>
              <a:r>
                <a:rPr lang="es-ES" sz="17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objetivos estratégicos</a:t>
              </a:r>
              <a:r>
                <a:rPr lang="es-E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de una organización</a:t>
              </a:r>
              <a:endParaRPr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Char char="•"/>
              </a:pPr>
              <a:r>
                <a:rPr lang="es-ES" sz="17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 gestión de portafolios depende de la dirección</a:t>
              </a: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9197774-913A-9141-40F6-06D4C633053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"/>
          <p:cNvSpPr txBox="1">
            <a:spLocks noGrp="1"/>
          </p:cNvSpPr>
          <p:nvPr>
            <p:ph type="title" idx="4294967295"/>
          </p:nvPr>
        </p:nvSpPr>
        <p:spPr>
          <a:xfrm>
            <a:off x="1561468" y="52129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3"/>
          <p:cNvSpPr txBox="1">
            <a:spLocks noGrp="1"/>
          </p:cNvSpPr>
          <p:nvPr>
            <p:ph type="body" idx="4294967295"/>
          </p:nvPr>
        </p:nvSpPr>
        <p:spPr>
          <a:xfrm>
            <a:off x="1233996" y="1648026"/>
            <a:ext cx="4735513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09585" lvl="0" indent="-541853" algn="ctr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/>
              <a:t>Esquema jerárquico</a:t>
            </a:r>
            <a:endParaRPr/>
          </a:p>
        </p:txBody>
      </p:sp>
      <p:grpSp>
        <p:nvGrpSpPr>
          <p:cNvPr id="290" name="Google Shape;290;p23"/>
          <p:cNvGrpSpPr/>
          <p:nvPr/>
        </p:nvGrpSpPr>
        <p:grpSpPr>
          <a:xfrm>
            <a:off x="3293775" y="2514985"/>
            <a:ext cx="3336787" cy="3468503"/>
            <a:chOff x="699433" y="1610"/>
            <a:chExt cx="3336787" cy="3468503"/>
          </a:xfrm>
        </p:grpSpPr>
        <p:sp>
          <p:nvSpPr>
            <p:cNvPr id="291" name="Google Shape;291;p23"/>
            <p:cNvSpPr/>
            <p:nvPr/>
          </p:nvSpPr>
          <p:spPr>
            <a:xfrm>
              <a:off x="699433" y="1516336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92" name="Google Shape;292;p23"/>
            <p:cNvSpPr txBox="1"/>
            <p:nvPr/>
          </p:nvSpPr>
          <p:spPr>
            <a:xfrm>
              <a:off x="712292" y="1529195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Portafolio (Dirección)</a:t>
              </a: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 rot="-4249260">
              <a:off x="1218575" y="1219571"/>
              <a:ext cx="1069159" cy="227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94" name="Google Shape;294;p23"/>
            <p:cNvSpPr txBox="1"/>
            <p:nvPr/>
          </p:nvSpPr>
          <p:spPr>
            <a:xfrm rot="-4249260">
              <a:off x="1726426" y="1204224"/>
              <a:ext cx="53457" cy="53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1928775" y="506519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96" name="Google Shape;296;p23"/>
            <p:cNvSpPr txBox="1"/>
            <p:nvPr/>
          </p:nvSpPr>
          <p:spPr>
            <a:xfrm>
              <a:off x="1941634" y="519378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 dirty="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Programa (</a:t>
              </a:r>
              <a:r>
                <a:rPr lang="es-ES" sz="900" dirty="0" err="1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Program</a:t>
              </a:r>
              <a:r>
                <a:rPr lang="es-ES" sz="900" dirty="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 Manager)</a:t>
              </a:r>
              <a:endParaRPr dirty="0">
                <a:solidFill>
                  <a:srgbClr val="00B0F0"/>
                </a:solidFill>
              </a:endParaRPr>
            </a:p>
          </p:txBody>
        </p:sp>
        <p:sp>
          <p:nvSpPr>
            <p:cNvPr id="297" name="Google Shape;297;p23"/>
            <p:cNvSpPr/>
            <p:nvPr/>
          </p:nvSpPr>
          <p:spPr>
            <a:xfrm rot="-3310531">
              <a:off x="2674966" y="462208"/>
              <a:ext cx="615063" cy="227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298" name="Google Shape;298;p23"/>
            <p:cNvSpPr txBox="1"/>
            <p:nvPr/>
          </p:nvSpPr>
          <p:spPr>
            <a:xfrm rot="-3310531">
              <a:off x="2967121" y="458213"/>
              <a:ext cx="30753" cy="30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158118" y="1610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00" name="Google Shape;300;p23"/>
            <p:cNvSpPr txBox="1"/>
            <p:nvPr/>
          </p:nvSpPr>
          <p:spPr>
            <a:xfrm>
              <a:off x="3170977" y="14469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Proyecto (Project Manager)</a:t>
              </a: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2806878" y="714662"/>
              <a:ext cx="351240" cy="227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02" name="Google Shape;302;p23"/>
            <p:cNvSpPr txBox="1"/>
            <p:nvPr/>
          </p:nvSpPr>
          <p:spPr>
            <a:xfrm>
              <a:off x="2973717" y="717263"/>
              <a:ext cx="17562" cy="17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158118" y="506519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04" name="Google Shape;304;p23"/>
            <p:cNvSpPr txBox="1"/>
            <p:nvPr/>
          </p:nvSpPr>
          <p:spPr>
            <a:xfrm>
              <a:off x="3170977" y="519378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Proyecto (Project Manager)</a:t>
              </a: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05" name="Google Shape;305;p23"/>
            <p:cNvSpPr/>
            <p:nvPr/>
          </p:nvSpPr>
          <p:spPr>
            <a:xfrm rot="3310531">
              <a:off x="2674966" y="967117"/>
              <a:ext cx="615063" cy="227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06" name="Google Shape;306;p23"/>
            <p:cNvSpPr txBox="1"/>
            <p:nvPr/>
          </p:nvSpPr>
          <p:spPr>
            <a:xfrm rot="3310531">
              <a:off x="2967121" y="963122"/>
              <a:ext cx="30753" cy="30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3158118" y="1011427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08" name="Google Shape;308;p23"/>
            <p:cNvSpPr txBox="1"/>
            <p:nvPr/>
          </p:nvSpPr>
          <p:spPr>
            <a:xfrm>
              <a:off x="3170977" y="1024286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 rot="3310531">
              <a:off x="1445623" y="1976934"/>
              <a:ext cx="615063" cy="227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10" name="Google Shape;310;p23"/>
            <p:cNvSpPr txBox="1"/>
            <p:nvPr/>
          </p:nvSpPr>
          <p:spPr>
            <a:xfrm rot="3310531">
              <a:off x="1737778" y="1972939"/>
              <a:ext cx="30753" cy="30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1928775" y="2021245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12" name="Google Shape;312;p23"/>
            <p:cNvSpPr txBox="1"/>
            <p:nvPr/>
          </p:nvSpPr>
          <p:spPr>
            <a:xfrm>
              <a:off x="1941634" y="2034104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Programa (Program Manager)</a:t>
              </a: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 rot="-3310531">
              <a:off x="2674966" y="1976934"/>
              <a:ext cx="615063" cy="227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14" name="Google Shape;314;p23"/>
            <p:cNvSpPr txBox="1"/>
            <p:nvPr/>
          </p:nvSpPr>
          <p:spPr>
            <a:xfrm rot="-3310531">
              <a:off x="2967121" y="1972939"/>
              <a:ext cx="30753" cy="30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3158118" y="1516336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16" name="Google Shape;316;p23"/>
            <p:cNvSpPr txBox="1"/>
            <p:nvPr/>
          </p:nvSpPr>
          <p:spPr>
            <a:xfrm>
              <a:off x="3170977" y="1529195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Proyecto (Project Manager)</a:t>
              </a: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2806878" y="2229388"/>
              <a:ext cx="351240" cy="227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18" name="Google Shape;318;p23"/>
            <p:cNvSpPr txBox="1"/>
            <p:nvPr/>
          </p:nvSpPr>
          <p:spPr>
            <a:xfrm>
              <a:off x="2973717" y="2231989"/>
              <a:ext cx="17562" cy="17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3"/>
            <p:cNvSpPr/>
            <p:nvPr/>
          </p:nvSpPr>
          <p:spPr>
            <a:xfrm>
              <a:off x="3158118" y="2021245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20" name="Google Shape;320;p23"/>
            <p:cNvSpPr txBox="1"/>
            <p:nvPr/>
          </p:nvSpPr>
          <p:spPr>
            <a:xfrm>
              <a:off x="3170977" y="2034104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Proyecto (Project Manager)</a:t>
              </a: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 rot="3310531">
              <a:off x="2674966" y="2481843"/>
              <a:ext cx="615063" cy="227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22" name="Google Shape;322;p23"/>
            <p:cNvSpPr txBox="1"/>
            <p:nvPr/>
          </p:nvSpPr>
          <p:spPr>
            <a:xfrm rot="3310531">
              <a:off x="2967121" y="2477848"/>
              <a:ext cx="30753" cy="307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3158118" y="2526153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24" name="Google Shape;324;p23"/>
            <p:cNvSpPr txBox="1"/>
            <p:nvPr/>
          </p:nvSpPr>
          <p:spPr>
            <a:xfrm>
              <a:off x="3170977" y="2539012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25" name="Google Shape;325;p23"/>
            <p:cNvSpPr/>
            <p:nvPr/>
          </p:nvSpPr>
          <p:spPr>
            <a:xfrm rot="4249260">
              <a:off x="1218575" y="2229388"/>
              <a:ext cx="1069159" cy="227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26" name="Google Shape;326;p23"/>
            <p:cNvSpPr txBox="1"/>
            <p:nvPr/>
          </p:nvSpPr>
          <p:spPr>
            <a:xfrm rot="4249260">
              <a:off x="1726426" y="2214041"/>
              <a:ext cx="53457" cy="534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1928775" y="2526153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28" name="Google Shape;328;p23"/>
            <p:cNvSpPr txBox="1"/>
            <p:nvPr/>
          </p:nvSpPr>
          <p:spPr>
            <a:xfrm>
              <a:off x="1941634" y="2539012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29" name="Google Shape;329;p23"/>
            <p:cNvSpPr/>
            <p:nvPr/>
          </p:nvSpPr>
          <p:spPr>
            <a:xfrm>
              <a:off x="699433" y="3031062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30" name="Google Shape;330;p23"/>
            <p:cNvSpPr txBox="1"/>
            <p:nvPr/>
          </p:nvSpPr>
          <p:spPr>
            <a:xfrm>
              <a:off x="712292" y="3043921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Portafolio (Dirección)</a:t>
              </a: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1577535" y="3239206"/>
              <a:ext cx="351240" cy="2276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12700" cap="flat" cmpd="sng">
              <a:solidFill>
                <a:srgbClr val="345A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32" name="Google Shape;332;p23"/>
            <p:cNvSpPr txBox="1"/>
            <p:nvPr/>
          </p:nvSpPr>
          <p:spPr>
            <a:xfrm>
              <a:off x="1744374" y="3241807"/>
              <a:ext cx="17562" cy="175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1928775" y="3031062"/>
              <a:ext cx="878102" cy="439051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0F0"/>
                </a:solidFill>
              </a:endParaRPr>
            </a:p>
          </p:txBody>
        </p:sp>
        <p:sp>
          <p:nvSpPr>
            <p:cNvPr id="334" name="Google Shape;334;p23"/>
            <p:cNvSpPr txBox="1"/>
            <p:nvPr/>
          </p:nvSpPr>
          <p:spPr>
            <a:xfrm>
              <a:off x="1941634" y="3043921"/>
              <a:ext cx="852384" cy="413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00" tIns="5700" rIns="5700" bIns="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Calibri"/>
                <a:buNone/>
              </a:pPr>
              <a:r>
                <a:rPr lang="es-ES" sz="90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>
                <a:solidFill>
                  <a:srgbClr val="00B0F0"/>
                </a:solidFill>
              </a:endParaRPr>
            </a:p>
          </p:txBody>
        </p:sp>
      </p:grpSp>
      <p:sp>
        <p:nvSpPr>
          <p:cNvPr id="335" name="Google Shape;335;p23"/>
          <p:cNvSpPr txBox="1"/>
          <p:nvPr/>
        </p:nvSpPr>
        <p:spPr>
          <a:xfrm>
            <a:off x="6782170" y="1648458"/>
            <a:ext cx="4737514" cy="56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Medición de resultados</a:t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6782167" y="2515070"/>
            <a:ext cx="4737514" cy="3468333"/>
            <a:chOff x="0" y="1695"/>
            <a:chExt cx="4737514" cy="3468333"/>
          </a:xfrm>
        </p:grpSpPr>
        <p:cxnSp>
          <p:nvCxnSpPr>
            <p:cNvPr id="337" name="Google Shape;337;p23"/>
            <p:cNvCxnSpPr/>
            <p:nvPr/>
          </p:nvCxnSpPr>
          <p:spPr>
            <a:xfrm>
              <a:off x="0" y="1695"/>
              <a:ext cx="4737514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8" name="Google Shape;338;p23"/>
            <p:cNvSpPr/>
            <p:nvPr/>
          </p:nvSpPr>
          <p:spPr>
            <a:xfrm>
              <a:off x="0" y="1695"/>
              <a:ext cx="947502" cy="1156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 txBox="1"/>
            <p:nvPr/>
          </p:nvSpPr>
          <p:spPr>
            <a:xfrm>
              <a:off x="0" y="1695"/>
              <a:ext cx="947502" cy="1156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Proyecto</a:t>
              </a: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1018565" y="54194"/>
              <a:ext cx="3718948" cy="1049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3"/>
            <p:cNvSpPr txBox="1"/>
            <p:nvPr/>
          </p:nvSpPr>
          <p:spPr>
            <a:xfrm>
              <a:off x="1018565" y="54194"/>
              <a:ext cx="3718948" cy="1049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s-E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mide por la calidad del resultado del proyecto, cumplimiento de plazos, presupuestos, satisfacción del cliente</a:t>
              </a:r>
              <a:endParaRPr/>
            </a:p>
          </p:txBody>
        </p:sp>
        <p:cxnSp>
          <p:nvCxnSpPr>
            <p:cNvPr id="342" name="Google Shape;342;p23"/>
            <p:cNvCxnSpPr/>
            <p:nvPr/>
          </p:nvCxnSpPr>
          <p:spPr>
            <a:xfrm>
              <a:off x="947502" y="1104178"/>
              <a:ext cx="3790011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BFC8E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3" name="Google Shape;343;p23"/>
            <p:cNvCxnSpPr/>
            <p:nvPr/>
          </p:nvCxnSpPr>
          <p:spPr>
            <a:xfrm>
              <a:off x="0" y="1157806"/>
              <a:ext cx="4737514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44" name="Google Shape;344;p23"/>
            <p:cNvSpPr/>
            <p:nvPr/>
          </p:nvSpPr>
          <p:spPr>
            <a:xfrm>
              <a:off x="0" y="1157806"/>
              <a:ext cx="947502" cy="1156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 txBox="1"/>
            <p:nvPr/>
          </p:nvSpPr>
          <p:spPr>
            <a:xfrm>
              <a:off x="0" y="1157806"/>
              <a:ext cx="947502" cy="1156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Programa</a:t>
              </a: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1018565" y="1210305"/>
              <a:ext cx="3718948" cy="1049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 txBox="1"/>
            <p:nvPr/>
          </p:nvSpPr>
          <p:spPr>
            <a:xfrm>
              <a:off x="1018565" y="1210305"/>
              <a:ext cx="3718948" cy="1049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s-E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Beneficios adicionales al gestionar proyectos (Ahorrar costes, compartir recursos, etc.)</a:t>
              </a:r>
              <a:endParaRPr/>
            </a:p>
          </p:txBody>
        </p:sp>
        <p:cxnSp>
          <p:nvCxnSpPr>
            <p:cNvPr id="348" name="Google Shape;348;p23"/>
            <p:cNvCxnSpPr/>
            <p:nvPr/>
          </p:nvCxnSpPr>
          <p:spPr>
            <a:xfrm>
              <a:off x="947502" y="2260289"/>
              <a:ext cx="3790011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BFC8E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" name="Google Shape;349;p23"/>
            <p:cNvCxnSpPr/>
            <p:nvPr/>
          </p:nvCxnSpPr>
          <p:spPr>
            <a:xfrm>
              <a:off x="0" y="2313917"/>
              <a:ext cx="4737514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50" name="Google Shape;350;p23"/>
            <p:cNvSpPr/>
            <p:nvPr/>
          </p:nvSpPr>
          <p:spPr>
            <a:xfrm>
              <a:off x="0" y="2313917"/>
              <a:ext cx="947502" cy="1156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 txBox="1"/>
            <p:nvPr/>
          </p:nvSpPr>
          <p:spPr>
            <a:xfrm>
              <a:off x="0" y="2313917"/>
              <a:ext cx="947502" cy="1156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lang="es-E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Portafolio</a:t>
              </a: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1018565" y="2366416"/>
              <a:ext cx="3718948" cy="1049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 txBox="1"/>
            <p:nvPr/>
          </p:nvSpPr>
          <p:spPr>
            <a:xfrm>
              <a:off x="1018565" y="2366416"/>
              <a:ext cx="3718948" cy="1049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s-E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Cumplimiento de objetivos estratégicos de la organización, beneficios, etc.</a:t>
              </a:r>
              <a:endParaRPr/>
            </a:p>
          </p:txBody>
        </p:sp>
        <p:cxnSp>
          <p:nvCxnSpPr>
            <p:cNvPr id="354" name="Google Shape;354;p23"/>
            <p:cNvCxnSpPr/>
            <p:nvPr/>
          </p:nvCxnSpPr>
          <p:spPr>
            <a:xfrm>
              <a:off x="947502" y="3416400"/>
              <a:ext cx="3790011" cy="0"/>
            </a:xfrm>
            <a:prstGeom prst="straightConnector1">
              <a:avLst/>
            </a:prstGeom>
            <a:solidFill>
              <a:srgbClr val="4372C3"/>
            </a:solidFill>
            <a:ln w="12700" cap="flat" cmpd="sng">
              <a:solidFill>
                <a:srgbClr val="BFC8E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9C86753-36AD-6FE2-734C-1378928A38B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>
            <a:spLocks noGrp="1"/>
          </p:cNvSpPr>
          <p:nvPr>
            <p:ph type="title" idx="4294967295"/>
          </p:nvPr>
        </p:nvSpPr>
        <p:spPr>
          <a:xfrm>
            <a:off x="1543713" y="61793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4"/>
          <p:cNvSpPr/>
          <p:nvPr/>
        </p:nvSpPr>
        <p:spPr>
          <a:xfrm>
            <a:off x="6694113" y="4394515"/>
            <a:ext cx="1240436" cy="485775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Programa</a:t>
            </a:r>
            <a:endParaRPr/>
          </a:p>
        </p:txBody>
      </p:sp>
      <p:sp>
        <p:nvSpPr>
          <p:cNvPr id="362" name="Google Shape;362;p24"/>
          <p:cNvSpPr/>
          <p:nvPr/>
        </p:nvSpPr>
        <p:spPr>
          <a:xfrm>
            <a:off x="4371398" y="3476543"/>
            <a:ext cx="1241448" cy="485775"/>
          </a:xfrm>
          <a:prstGeom prst="rect">
            <a:avLst/>
          </a:prstGeom>
          <a:solidFill>
            <a:srgbClr val="F4B08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Portafolio</a:t>
            </a:r>
            <a:endParaRPr/>
          </a:p>
        </p:txBody>
      </p:sp>
      <p:sp>
        <p:nvSpPr>
          <p:cNvPr id="363" name="Google Shape;363;p24"/>
          <p:cNvSpPr/>
          <p:nvPr/>
        </p:nvSpPr>
        <p:spPr>
          <a:xfrm>
            <a:off x="5182500" y="4394515"/>
            <a:ext cx="1240436" cy="485775"/>
          </a:xfrm>
          <a:prstGeom prst="rect">
            <a:avLst/>
          </a:prstGeom>
          <a:solidFill>
            <a:srgbClr val="8DA9DB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3616754" y="4394515"/>
            <a:ext cx="1241450" cy="485775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Programas</a:t>
            </a: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7504758" y="3476543"/>
            <a:ext cx="1240436" cy="485775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Programas</a:t>
            </a: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5937869" y="3476543"/>
            <a:ext cx="1241448" cy="485775"/>
          </a:xfrm>
          <a:prstGeom prst="rect">
            <a:avLst/>
          </a:prstGeom>
          <a:solidFill>
            <a:srgbClr val="8DA9DB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8259828" y="4394515"/>
            <a:ext cx="1241450" cy="485775"/>
          </a:xfrm>
          <a:prstGeom prst="rect">
            <a:avLst/>
          </a:prstGeom>
          <a:solidFill>
            <a:srgbClr val="8DA9DB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endParaRPr/>
          </a:p>
        </p:txBody>
      </p:sp>
      <p:sp>
        <p:nvSpPr>
          <p:cNvPr id="368" name="Google Shape;368;p24"/>
          <p:cNvSpPr/>
          <p:nvPr/>
        </p:nvSpPr>
        <p:spPr>
          <a:xfrm>
            <a:off x="5937869" y="2612447"/>
            <a:ext cx="1241448" cy="485775"/>
          </a:xfrm>
          <a:prstGeom prst="rect">
            <a:avLst/>
          </a:prstGeom>
          <a:solidFill>
            <a:srgbClr val="F4B08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Portafolio</a:t>
            </a:r>
            <a:endParaRPr/>
          </a:p>
        </p:txBody>
      </p:sp>
      <p:sp>
        <p:nvSpPr>
          <p:cNvPr id="369" name="Google Shape;369;p24"/>
          <p:cNvSpPr/>
          <p:nvPr/>
        </p:nvSpPr>
        <p:spPr>
          <a:xfrm>
            <a:off x="3616754" y="5124256"/>
            <a:ext cx="1241450" cy="485775"/>
          </a:xfrm>
          <a:prstGeom prst="rect">
            <a:avLst/>
          </a:prstGeom>
          <a:solidFill>
            <a:srgbClr val="8DA9DB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endParaRPr/>
          </a:p>
        </p:txBody>
      </p:sp>
      <p:sp>
        <p:nvSpPr>
          <p:cNvPr id="370" name="Google Shape;370;p24"/>
          <p:cNvSpPr/>
          <p:nvPr/>
        </p:nvSpPr>
        <p:spPr>
          <a:xfrm>
            <a:off x="8258682" y="5123661"/>
            <a:ext cx="1241450" cy="486965"/>
          </a:xfrm>
          <a:prstGeom prst="rect">
            <a:avLst/>
          </a:prstGeom>
          <a:solidFill>
            <a:srgbClr val="8DA9DB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endParaRPr/>
          </a:p>
        </p:txBody>
      </p:sp>
      <p:sp>
        <p:nvSpPr>
          <p:cNvPr id="371" name="Google Shape;371;p24"/>
          <p:cNvSpPr/>
          <p:nvPr/>
        </p:nvSpPr>
        <p:spPr>
          <a:xfrm>
            <a:off x="6692966" y="5123661"/>
            <a:ext cx="1240436" cy="486965"/>
          </a:xfrm>
          <a:prstGeom prst="rect">
            <a:avLst/>
          </a:prstGeom>
          <a:solidFill>
            <a:srgbClr val="8DA9DB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50" b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Proyectos</a:t>
            </a:r>
            <a:endParaRPr/>
          </a:p>
        </p:txBody>
      </p:sp>
      <p:cxnSp>
        <p:nvCxnSpPr>
          <p:cNvPr id="372" name="Google Shape;372;p24"/>
          <p:cNvCxnSpPr>
            <a:stCxn id="368" idx="2"/>
            <a:endCxn id="366" idx="0"/>
          </p:cNvCxnSpPr>
          <p:nvPr/>
        </p:nvCxnSpPr>
        <p:spPr>
          <a:xfrm>
            <a:off x="6558593" y="3098222"/>
            <a:ext cx="0" cy="378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73" name="Google Shape;373;p24"/>
          <p:cNvCxnSpPr>
            <a:endCxn id="365" idx="0"/>
          </p:cNvCxnSpPr>
          <p:nvPr/>
        </p:nvCxnSpPr>
        <p:spPr>
          <a:xfrm>
            <a:off x="6261976" y="3232943"/>
            <a:ext cx="1863000" cy="243600"/>
          </a:xfrm>
          <a:prstGeom prst="bentConnector2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74" name="Google Shape;374;p24"/>
          <p:cNvCxnSpPr>
            <a:stCxn id="362" idx="2"/>
            <a:endCxn id="364" idx="0"/>
          </p:cNvCxnSpPr>
          <p:nvPr/>
        </p:nvCxnSpPr>
        <p:spPr>
          <a:xfrm rot="5400000">
            <a:off x="4398722" y="3801218"/>
            <a:ext cx="432300" cy="754500"/>
          </a:xfrm>
          <a:prstGeom prst="bentConnector3">
            <a:avLst>
              <a:gd name="adj1" fmla="val 49988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75" name="Google Shape;375;p24"/>
          <p:cNvCxnSpPr>
            <a:stCxn id="362" idx="2"/>
            <a:endCxn id="363" idx="0"/>
          </p:cNvCxnSpPr>
          <p:nvPr/>
        </p:nvCxnSpPr>
        <p:spPr>
          <a:xfrm rot="-5400000" flipH="1">
            <a:off x="5181272" y="3773168"/>
            <a:ext cx="432300" cy="810600"/>
          </a:xfrm>
          <a:prstGeom prst="bentConnector3">
            <a:avLst>
              <a:gd name="adj1" fmla="val 49988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76" name="Google Shape;376;p24"/>
          <p:cNvCxnSpPr>
            <a:endCxn id="362" idx="0"/>
          </p:cNvCxnSpPr>
          <p:nvPr/>
        </p:nvCxnSpPr>
        <p:spPr>
          <a:xfrm flipH="1">
            <a:off x="4992122" y="3232943"/>
            <a:ext cx="1971600" cy="243600"/>
          </a:xfrm>
          <a:prstGeom prst="bentConnector2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77" name="Google Shape;377;p24"/>
          <p:cNvCxnSpPr>
            <a:stCxn id="365" idx="2"/>
            <a:endCxn id="361" idx="0"/>
          </p:cNvCxnSpPr>
          <p:nvPr/>
        </p:nvCxnSpPr>
        <p:spPr>
          <a:xfrm rot="5400000">
            <a:off x="7503526" y="3773168"/>
            <a:ext cx="432300" cy="810600"/>
          </a:xfrm>
          <a:prstGeom prst="bentConnector3">
            <a:avLst>
              <a:gd name="adj1" fmla="val 49988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78" name="Google Shape;378;p24"/>
          <p:cNvCxnSpPr>
            <a:stCxn id="365" idx="2"/>
            <a:endCxn id="367" idx="0"/>
          </p:cNvCxnSpPr>
          <p:nvPr/>
        </p:nvCxnSpPr>
        <p:spPr>
          <a:xfrm rot="-5400000" flipH="1">
            <a:off x="8286676" y="3800618"/>
            <a:ext cx="432300" cy="755700"/>
          </a:xfrm>
          <a:prstGeom prst="bentConnector3">
            <a:avLst>
              <a:gd name="adj1" fmla="val 49988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79" name="Google Shape;379;p24"/>
          <p:cNvCxnSpPr>
            <a:stCxn id="364" idx="2"/>
            <a:endCxn id="369" idx="0"/>
          </p:cNvCxnSpPr>
          <p:nvPr/>
        </p:nvCxnSpPr>
        <p:spPr>
          <a:xfrm>
            <a:off x="4237479" y="4880290"/>
            <a:ext cx="0" cy="2439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0" name="Google Shape;380;p24"/>
          <p:cNvCxnSpPr>
            <a:stCxn id="361" idx="2"/>
            <a:endCxn id="371" idx="0"/>
          </p:cNvCxnSpPr>
          <p:nvPr/>
        </p:nvCxnSpPr>
        <p:spPr>
          <a:xfrm rot="5400000">
            <a:off x="7192081" y="5001340"/>
            <a:ext cx="243300" cy="1200"/>
          </a:xfrm>
          <a:prstGeom prst="bentConnector3">
            <a:avLst>
              <a:gd name="adj1" fmla="val 50015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1" name="Google Shape;381;p24"/>
          <p:cNvCxnSpPr>
            <a:stCxn id="367" idx="2"/>
            <a:endCxn id="370" idx="0"/>
          </p:cNvCxnSpPr>
          <p:nvPr/>
        </p:nvCxnSpPr>
        <p:spPr>
          <a:xfrm rot="5400000">
            <a:off x="8758303" y="5001340"/>
            <a:ext cx="243300" cy="1200"/>
          </a:xfrm>
          <a:prstGeom prst="bentConnector3">
            <a:avLst>
              <a:gd name="adj1" fmla="val 50015"/>
            </a:avLst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82" name="Google Shape;382;p24"/>
          <p:cNvSpPr txBox="1"/>
          <p:nvPr/>
        </p:nvSpPr>
        <p:spPr>
          <a:xfrm>
            <a:off x="3629936" y="1601573"/>
            <a:ext cx="6713484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Proyecto, Programa y Portafolio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E314B9D-F68B-1360-E88A-D3A85D2048E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"/>
          <p:cNvSpPr txBox="1">
            <a:spLocks noGrp="1"/>
          </p:cNvSpPr>
          <p:nvPr>
            <p:ph type="title" idx="4294967295"/>
          </p:nvPr>
        </p:nvSpPr>
        <p:spPr>
          <a:xfrm>
            <a:off x="1721266" y="883436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9" name="Google Shape;389;p25"/>
          <p:cNvGrpSpPr/>
          <p:nvPr/>
        </p:nvGrpSpPr>
        <p:grpSpPr>
          <a:xfrm>
            <a:off x="3076739" y="2110175"/>
            <a:ext cx="2606947" cy="3389031"/>
            <a:chOff x="715826" y="2521"/>
            <a:chExt cx="2606947" cy="3389031"/>
          </a:xfrm>
        </p:grpSpPr>
        <p:sp>
          <p:nvSpPr>
            <p:cNvPr id="390" name="Google Shape;390;p25"/>
            <p:cNvSpPr/>
            <p:nvPr/>
          </p:nvSpPr>
          <p:spPr>
            <a:xfrm>
              <a:off x="715826" y="2521"/>
              <a:ext cx="2606947" cy="1564168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5"/>
            <p:cNvSpPr txBox="1"/>
            <p:nvPr/>
          </p:nvSpPr>
          <p:spPr>
            <a:xfrm>
              <a:off x="715826" y="2521"/>
              <a:ext cx="2606947" cy="1564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Las organizaciones gestionan los portafolios sobre la base de su PLAN ESTRATÉGICO. </a:t>
              </a: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715826" y="1827384"/>
              <a:ext cx="2606947" cy="1564168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 txBox="1"/>
            <p:nvPr/>
          </p:nvSpPr>
          <p:spPr>
            <a:xfrm>
              <a:off x="715826" y="1827384"/>
              <a:ext cx="2606947" cy="1564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 Plan Estratégico de una organización se convierte en el principal factor que guía las inversiones de los proyectos</a:t>
              </a:r>
              <a:endParaRPr/>
            </a:p>
          </p:txBody>
        </p:sp>
      </p:grpSp>
      <p:pic>
        <p:nvPicPr>
          <p:cNvPr id="394" name="Google Shape;394;p25" descr="Resultado de imagen para plan estrategic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4604" y="2550567"/>
            <a:ext cx="3988877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9D91DC1-9A3D-571C-BB71-63891AC97011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6"/>
          <p:cNvSpPr txBox="1">
            <a:spLocks noGrp="1"/>
          </p:cNvSpPr>
          <p:nvPr>
            <p:ph type="title" idx="4294967295"/>
          </p:nvPr>
        </p:nvSpPr>
        <p:spPr>
          <a:xfrm>
            <a:off x="1694633" y="854569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26"/>
          <p:cNvGrpSpPr/>
          <p:nvPr/>
        </p:nvGrpSpPr>
        <p:grpSpPr>
          <a:xfrm>
            <a:off x="2369666" y="3086017"/>
            <a:ext cx="8227591" cy="2350740"/>
            <a:chOff x="1004" y="663748"/>
            <a:chExt cx="8227591" cy="2350740"/>
          </a:xfrm>
        </p:grpSpPr>
        <p:sp>
          <p:nvSpPr>
            <p:cNvPr id="402" name="Google Shape;402;p26"/>
            <p:cNvSpPr/>
            <p:nvPr/>
          </p:nvSpPr>
          <p:spPr>
            <a:xfrm>
              <a:off x="1004" y="663748"/>
              <a:ext cx="3917900" cy="235074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03" name="Google Shape;403;p26"/>
            <p:cNvSpPr txBox="1"/>
            <p:nvPr/>
          </p:nvSpPr>
          <p:spPr>
            <a:xfrm>
              <a:off x="1004" y="663748"/>
              <a:ext cx="3917900" cy="2350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s-ES" sz="19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“Un Proyecto es un esfuerzo temporal que se lleva a cabo para crear un producto, servicio o resultado único” </a:t>
              </a:r>
              <a:r>
                <a:rPr lang="es-ES" sz="1900" b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(Guía del PMBOK – Sexta Edición)</a:t>
              </a:r>
              <a:endParaRPr sz="1900" b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4310695" y="663748"/>
              <a:ext cx="3917900" cy="235074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05" name="Google Shape;405;p26"/>
            <p:cNvSpPr txBox="1"/>
            <p:nvPr/>
          </p:nvSpPr>
          <p:spPr>
            <a:xfrm>
              <a:off x="4310695" y="663748"/>
              <a:ext cx="3917900" cy="2350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375" tIns="72375" rIns="72375" bIns="723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s-ES" sz="19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“Un proyecto se define como un esfuerzo no rutinario y único, que está limitado por el tiempo, los recursos y las especificaciones de desempeño diseñadas para cumplir los requerimientos del usuario” </a:t>
              </a:r>
              <a:r>
                <a:rPr lang="es-ES" sz="1900" b="1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(Larson y Gray, Gestión de Proyectos – Quinta Edición, pág. 16)</a:t>
              </a: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06" name="Google Shape;406;p26"/>
          <p:cNvSpPr txBox="1"/>
          <p:nvPr/>
        </p:nvSpPr>
        <p:spPr>
          <a:xfrm>
            <a:off x="3911489" y="1892538"/>
            <a:ext cx="514394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Definición de Proyecto</a:t>
            </a:r>
            <a:endParaRPr sz="3733" b="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96ABC2-F3FF-899F-6AB0-0FA9F96D994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"/>
          <p:cNvSpPr txBox="1">
            <a:spLocks noGrp="1"/>
          </p:cNvSpPr>
          <p:nvPr>
            <p:ph type="title" idx="4294967295"/>
          </p:nvPr>
        </p:nvSpPr>
        <p:spPr>
          <a:xfrm>
            <a:off x="1472692" y="667660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7"/>
          <p:cNvSpPr txBox="1"/>
          <p:nvPr/>
        </p:nvSpPr>
        <p:spPr>
          <a:xfrm>
            <a:off x="1853423" y="1680097"/>
            <a:ext cx="9157662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Características Principales de un Proyecto</a:t>
            </a:r>
            <a:endParaRPr dirty="0"/>
          </a:p>
        </p:txBody>
      </p:sp>
      <p:grpSp>
        <p:nvGrpSpPr>
          <p:cNvPr id="414" name="Google Shape;414;p27"/>
          <p:cNvGrpSpPr/>
          <p:nvPr/>
        </p:nvGrpSpPr>
        <p:grpSpPr>
          <a:xfrm>
            <a:off x="2188867" y="2338416"/>
            <a:ext cx="8229598" cy="3343276"/>
            <a:chOff x="0" y="167480"/>
            <a:chExt cx="8229598" cy="3343276"/>
          </a:xfrm>
        </p:grpSpPr>
        <p:sp>
          <p:nvSpPr>
            <p:cNvPr id="415" name="Google Shape;415;p27"/>
            <p:cNvSpPr/>
            <p:nvPr/>
          </p:nvSpPr>
          <p:spPr>
            <a:xfrm>
              <a:off x="0" y="167480"/>
              <a:ext cx="2571749" cy="15430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16" name="Google Shape;416;p27"/>
            <p:cNvSpPr txBox="1"/>
            <p:nvPr/>
          </p:nvSpPr>
          <p:spPr>
            <a:xfrm>
              <a:off x="0" y="167480"/>
              <a:ext cx="2571749" cy="1543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s-ES" sz="16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Tiene un objetivo determinado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2828925" y="167480"/>
              <a:ext cx="2571749" cy="15430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18" name="Google Shape;418;p27"/>
            <p:cNvSpPr txBox="1"/>
            <p:nvPr/>
          </p:nvSpPr>
          <p:spPr>
            <a:xfrm>
              <a:off x="2828925" y="167480"/>
              <a:ext cx="2571749" cy="1543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s-ES" sz="16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Tiene un ciclo de vida definido, con un principio y un fin.</a:t>
              </a:r>
              <a:endParaRPr sz="16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5657849" y="167480"/>
              <a:ext cx="2571749" cy="15430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0" name="Google Shape;420;p27"/>
            <p:cNvSpPr txBox="1"/>
            <p:nvPr/>
          </p:nvSpPr>
          <p:spPr>
            <a:xfrm>
              <a:off x="5657849" y="167480"/>
              <a:ext cx="2571749" cy="1543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s-ES" sz="16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Por lo general implica el involucramiento de varios departamentos en una organización o de profesionales de múltiples especialidades.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1414462" y="1967706"/>
              <a:ext cx="2571749" cy="15430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2" name="Google Shape;422;p27"/>
            <p:cNvSpPr txBox="1"/>
            <p:nvPr/>
          </p:nvSpPr>
          <p:spPr>
            <a:xfrm>
              <a:off x="1414462" y="1967706"/>
              <a:ext cx="2571749" cy="1543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s-ES" sz="16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El producto, servicio o resultado obtenido es único.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4243387" y="1967706"/>
              <a:ext cx="2571749" cy="154305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24" name="Google Shape;424;p27"/>
            <p:cNvSpPr txBox="1"/>
            <p:nvPr/>
          </p:nvSpPr>
          <p:spPr>
            <a:xfrm>
              <a:off x="4243387" y="1967706"/>
              <a:ext cx="2571749" cy="1543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s-ES" sz="16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Tiene requerimientos específicos de tiempo, costo y alcance</a:t>
              </a: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776ABF1-AD43-53ED-9EAF-C36E3939213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/>
          <p:cNvSpPr txBox="1">
            <a:spLocks noGrp="1"/>
          </p:cNvSpPr>
          <p:nvPr>
            <p:ph type="title" idx="4294967295"/>
          </p:nvPr>
        </p:nvSpPr>
        <p:spPr>
          <a:xfrm>
            <a:off x="1739022" y="727214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1" name="Google Shape;431;p28"/>
          <p:cNvGrpSpPr/>
          <p:nvPr/>
        </p:nvGrpSpPr>
        <p:grpSpPr>
          <a:xfrm>
            <a:off x="2955838" y="2722228"/>
            <a:ext cx="3321912" cy="3305648"/>
            <a:chOff x="358343" y="44122"/>
            <a:chExt cx="3321912" cy="3305648"/>
          </a:xfrm>
        </p:grpSpPr>
        <p:sp>
          <p:nvSpPr>
            <p:cNvPr id="432" name="Google Shape;432;p28"/>
            <p:cNvSpPr/>
            <p:nvPr/>
          </p:nvSpPr>
          <p:spPr>
            <a:xfrm>
              <a:off x="652505" y="220614"/>
              <a:ext cx="2851023" cy="2851023"/>
            </a:xfrm>
            <a:prstGeom prst="pie">
              <a:avLst>
                <a:gd name="adj1" fmla="val 16200000"/>
                <a:gd name="adj2" fmla="val 1800000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8"/>
            <p:cNvSpPr txBox="1"/>
            <p:nvPr/>
          </p:nvSpPr>
          <p:spPr>
            <a:xfrm>
              <a:off x="2155063" y="824760"/>
              <a:ext cx="1018222" cy="848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E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Proyectos operativos</a:t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93788" y="322437"/>
              <a:ext cx="2851023" cy="2851023"/>
            </a:xfrm>
            <a:prstGeom prst="pie">
              <a:avLst>
                <a:gd name="adj1" fmla="val 1800000"/>
                <a:gd name="adj2" fmla="val 9000000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8"/>
            <p:cNvSpPr txBox="1"/>
            <p:nvPr/>
          </p:nvSpPr>
          <p:spPr>
            <a:xfrm>
              <a:off x="1272603" y="2172208"/>
              <a:ext cx="1527333" cy="746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E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Proyectos estratégicos</a:t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5071" y="220614"/>
              <a:ext cx="2851023" cy="2851023"/>
            </a:xfrm>
            <a:prstGeom prst="pie">
              <a:avLst>
                <a:gd name="adj1" fmla="val 9000000"/>
                <a:gd name="adj2" fmla="val 16200000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 txBox="1"/>
            <p:nvPr/>
          </p:nvSpPr>
          <p:spPr>
            <a:xfrm>
              <a:off x="865314" y="824760"/>
              <a:ext cx="1018222" cy="848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500" tIns="16500" rIns="16500" bIns="165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s-ES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Proyectos de cumplimiento</a:t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476249" y="44122"/>
              <a:ext cx="3204006" cy="32040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91" y="4067"/>
                  </a:moveTo>
                  <a:lnTo>
                    <a:pt x="59991" y="4067"/>
                  </a:lnTo>
                  <a:cubicBezTo>
                    <a:pt x="79078" y="4064"/>
                    <a:pt x="96849" y="13795"/>
                    <a:pt x="107129" y="29878"/>
                  </a:cubicBezTo>
                  <a:cubicBezTo>
                    <a:pt x="117408" y="45960"/>
                    <a:pt x="118776" y="66175"/>
                    <a:pt x="110758" y="83496"/>
                  </a:cubicBezTo>
                  <a:lnTo>
                    <a:pt x="114269" y="85523"/>
                  </a:lnTo>
                  <a:lnTo>
                    <a:pt x="105797" y="86441"/>
                  </a:lnTo>
                  <a:lnTo>
                    <a:pt x="101940" y="78405"/>
                  </a:lnTo>
                  <a:lnTo>
                    <a:pt x="105449" y="80431"/>
                  </a:lnTo>
                  <a:cubicBezTo>
                    <a:pt x="112382" y="65011"/>
                    <a:pt x="111022" y="47127"/>
                    <a:pt x="101838" y="32932"/>
                  </a:cubicBezTo>
                  <a:cubicBezTo>
                    <a:pt x="92654" y="18737"/>
                    <a:pt x="76899" y="10167"/>
                    <a:pt x="59992" y="10169"/>
                  </a:cubicBezTo>
                  <a:close/>
                </a:path>
              </a:pathLst>
            </a:custGeom>
            <a:solidFill>
              <a:srgbClr val="BAD2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417296" y="145764"/>
              <a:ext cx="3204006" cy="32040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8435" y="87973"/>
                  </a:moveTo>
                  <a:cubicBezTo>
                    <a:pt x="98891" y="104498"/>
                    <a:pt x="81581" y="115017"/>
                    <a:pt x="62518" y="115876"/>
                  </a:cubicBezTo>
                  <a:cubicBezTo>
                    <a:pt x="43454" y="116735"/>
                    <a:pt x="25269" y="107816"/>
                    <a:pt x="14277" y="92216"/>
                  </a:cubicBezTo>
                  <a:lnTo>
                    <a:pt x="10766" y="94244"/>
                  </a:lnTo>
                  <a:lnTo>
                    <a:pt x="14207" y="86447"/>
                  </a:lnTo>
                  <a:lnTo>
                    <a:pt x="23095" y="87124"/>
                  </a:lnTo>
                  <a:lnTo>
                    <a:pt x="19585" y="89151"/>
                  </a:lnTo>
                  <a:cubicBezTo>
                    <a:pt x="29474" y="102860"/>
                    <a:pt x="45637" y="110621"/>
                    <a:pt x="62519" y="109767"/>
                  </a:cubicBezTo>
                  <a:cubicBezTo>
                    <a:pt x="79400" y="108913"/>
                    <a:pt x="94697" y="99559"/>
                    <a:pt x="103151" y="84922"/>
                  </a:cubicBezTo>
                  <a:close/>
                </a:path>
              </a:pathLst>
            </a:custGeom>
            <a:solidFill>
              <a:srgbClr val="BAD2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358343" y="44122"/>
              <a:ext cx="3204006" cy="32040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561" y="87966"/>
                  </a:moveTo>
                  <a:cubicBezTo>
                    <a:pt x="2017" y="71436"/>
                    <a:pt x="1562" y="51181"/>
                    <a:pt x="10353" y="34238"/>
                  </a:cubicBezTo>
                  <a:cubicBezTo>
                    <a:pt x="19144" y="17296"/>
                    <a:pt x="35968" y="6007"/>
                    <a:pt x="54979" y="4293"/>
                  </a:cubicBezTo>
                  <a:lnTo>
                    <a:pt x="54979" y="239"/>
                  </a:lnTo>
                  <a:lnTo>
                    <a:pt x="60009" y="7118"/>
                  </a:lnTo>
                  <a:lnTo>
                    <a:pt x="54977" y="14476"/>
                  </a:lnTo>
                  <a:lnTo>
                    <a:pt x="54978" y="10423"/>
                  </a:lnTo>
                  <a:cubicBezTo>
                    <a:pt x="38157" y="12127"/>
                    <a:pt x="23347" y="22244"/>
                    <a:pt x="15643" y="37294"/>
                  </a:cubicBezTo>
                  <a:cubicBezTo>
                    <a:pt x="7939" y="52344"/>
                    <a:pt x="8392" y="70273"/>
                    <a:pt x="16845" y="84915"/>
                  </a:cubicBezTo>
                  <a:close/>
                </a:path>
              </a:pathLst>
            </a:custGeom>
            <a:solidFill>
              <a:srgbClr val="BAD2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1" name="Google Shape;44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8495" y="2989638"/>
            <a:ext cx="4038600" cy="277101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8"/>
          <p:cNvSpPr txBox="1"/>
          <p:nvPr/>
        </p:nvSpPr>
        <p:spPr>
          <a:xfrm>
            <a:off x="2341499" y="1860672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Tipos de Proyecto</a:t>
            </a:r>
            <a:endParaRPr sz="3733" b="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19E52C5-BD46-DC62-EEA8-BBD9BFC8D5C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9"/>
          <p:cNvSpPr txBox="1">
            <a:spLocks noGrp="1"/>
          </p:cNvSpPr>
          <p:nvPr>
            <p:ph type="title" idx="4294967295"/>
          </p:nvPr>
        </p:nvSpPr>
        <p:spPr>
          <a:xfrm>
            <a:off x="1614734" y="83087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9" name="Google Shape;449;p29"/>
          <p:cNvGrpSpPr/>
          <p:nvPr/>
        </p:nvGrpSpPr>
        <p:grpSpPr>
          <a:xfrm>
            <a:off x="2451590" y="2982754"/>
            <a:ext cx="4038600" cy="2423160"/>
            <a:chOff x="0" y="485457"/>
            <a:chExt cx="4038600" cy="2423160"/>
          </a:xfrm>
        </p:grpSpPr>
        <p:sp>
          <p:nvSpPr>
            <p:cNvPr id="450" name="Google Shape;450;p29"/>
            <p:cNvSpPr/>
            <p:nvPr/>
          </p:nvSpPr>
          <p:spPr>
            <a:xfrm>
              <a:off x="0" y="485457"/>
              <a:ext cx="4038600" cy="2423160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9"/>
            <p:cNvSpPr txBox="1"/>
            <p:nvPr/>
          </p:nvSpPr>
          <p:spPr>
            <a:xfrm>
              <a:off x="0" y="485457"/>
              <a:ext cx="4038600" cy="2423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s-ES" sz="20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Son los que se necesitan para satisfacer las condiciones regulatorias vigentes en la región o país donde opera la empresa. Por lo general los proyectos de cumplimiento y emergencia tienen penalidades si no se los lleva a cabo.  </a:t>
              </a:r>
              <a:endParaRPr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2" name="Google Shape;45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0190" y="2659113"/>
            <a:ext cx="4038600" cy="3070442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9"/>
          <p:cNvSpPr txBox="1"/>
          <p:nvPr/>
        </p:nvSpPr>
        <p:spPr>
          <a:xfrm>
            <a:off x="2451590" y="1861606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Proyectos de Cumplimiento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61DF528-6EFC-E902-C41A-EF90894D1A8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"/>
          <p:cNvSpPr txBox="1">
            <a:spLocks noGrp="1"/>
          </p:cNvSpPr>
          <p:nvPr>
            <p:ph type="title" idx="4294967295"/>
          </p:nvPr>
        </p:nvSpPr>
        <p:spPr>
          <a:xfrm>
            <a:off x="1783411" y="1071101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0618" y="2892034"/>
            <a:ext cx="4038600" cy="251818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0"/>
          <p:cNvSpPr txBox="1"/>
          <p:nvPr/>
        </p:nvSpPr>
        <p:spPr>
          <a:xfrm>
            <a:off x="2250618" y="2294254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Proyectos Operativos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62" name="Google Shape;462;p30"/>
          <p:cNvGrpSpPr/>
          <p:nvPr/>
        </p:nvGrpSpPr>
        <p:grpSpPr>
          <a:xfrm>
            <a:off x="6441618" y="2939546"/>
            <a:ext cx="4038600" cy="2423160"/>
            <a:chOff x="0" y="485457"/>
            <a:chExt cx="4038600" cy="2423160"/>
          </a:xfrm>
        </p:grpSpPr>
        <p:sp>
          <p:nvSpPr>
            <p:cNvPr id="463" name="Google Shape;463;p30"/>
            <p:cNvSpPr/>
            <p:nvPr/>
          </p:nvSpPr>
          <p:spPr>
            <a:xfrm>
              <a:off x="0" y="485457"/>
              <a:ext cx="4038600" cy="2423160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0"/>
            <p:cNvSpPr txBox="1"/>
            <p:nvPr/>
          </p:nvSpPr>
          <p:spPr>
            <a:xfrm>
              <a:off x="0" y="485457"/>
              <a:ext cx="4038600" cy="2423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s-E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Son aquellos que se necesitan para apoyar y dar soporte a las operaciones diarias de la empresa. Estos proyectos mejoran la eficiencia de los colaboradores, reducen costos y mejoran el rendimiento de las operaciones. </a:t>
              </a: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EDEEEDF-30E9-BC3B-2C03-8C4A67026C5B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4BAC766-683D-2238-8C5A-7DD7D48F3DBF}"/>
              </a:ext>
            </a:extLst>
          </p:cNvPr>
          <p:cNvSpPr txBox="1"/>
          <p:nvPr/>
        </p:nvSpPr>
        <p:spPr>
          <a:xfrm>
            <a:off x="1044075" y="4060148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Resultado de aprendizaje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7B9964-A350-7C70-5540-107AF666EDF8}"/>
              </a:ext>
            </a:extLst>
          </p:cNvPr>
          <p:cNvSpPr txBox="1"/>
          <p:nvPr/>
        </p:nvSpPr>
        <p:spPr>
          <a:xfrm>
            <a:off x="1044075" y="4804433"/>
            <a:ext cx="435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Analiza el nivel de madurez de los procesos de TI en una organización.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22906E-705C-2B42-1EC2-5D331E6221D6}"/>
              </a:ext>
            </a:extLst>
          </p:cNvPr>
          <p:cNvCxnSpPr>
            <a:cxnSpLocks/>
          </p:cNvCxnSpPr>
          <p:nvPr/>
        </p:nvCxnSpPr>
        <p:spPr>
          <a:xfrm>
            <a:off x="954126" y="4000173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1627714-A1E4-5801-30D9-6965623F15E5}"/>
              </a:ext>
            </a:extLst>
          </p:cNvPr>
          <p:cNvSpPr txBox="1"/>
          <p:nvPr/>
        </p:nvSpPr>
        <p:spPr>
          <a:xfrm>
            <a:off x="6790660" y="4000173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30AAB8-3B60-8BBC-B011-7C8C56767996}"/>
              </a:ext>
            </a:extLst>
          </p:cNvPr>
          <p:cNvSpPr txBox="1"/>
          <p:nvPr/>
        </p:nvSpPr>
        <p:spPr>
          <a:xfrm>
            <a:off x="6790660" y="4744458"/>
            <a:ext cx="435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Practica calificada de fundamentos de gestión de proyectos de TI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395880-ED40-8894-CDF4-8D71112AEF50}"/>
              </a:ext>
            </a:extLst>
          </p:cNvPr>
          <p:cNvCxnSpPr>
            <a:cxnSpLocks/>
          </p:cNvCxnSpPr>
          <p:nvPr/>
        </p:nvCxnSpPr>
        <p:spPr>
          <a:xfrm>
            <a:off x="6700711" y="3940198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4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>
            <a:spLocks noGrp="1"/>
          </p:cNvSpPr>
          <p:nvPr>
            <p:ph type="title" idx="4294967295"/>
          </p:nvPr>
        </p:nvSpPr>
        <p:spPr>
          <a:xfrm>
            <a:off x="1818921" y="576063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2435" y="2293410"/>
            <a:ext cx="2464577" cy="33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1"/>
          <p:cNvSpPr txBox="1"/>
          <p:nvPr/>
        </p:nvSpPr>
        <p:spPr>
          <a:xfrm>
            <a:off x="2564424" y="1763679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Proyectos Estratégicos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3" name="Google Shape;473;p31"/>
          <p:cNvGrpSpPr/>
          <p:nvPr/>
        </p:nvGrpSpPr>
        <p:grpSpPr>
          <a:xfrm>
            <a:off x="2564424" y="2778867"/>
            <a:ext cx="4038600" cy="2423160"/>
            <a:chOff x="0" y="485457"/>
            <a:chExt cx="4038600" cy="2423160"/>
          </a:xfrm>
        </p:grpSpPr>
        <p:sp>
          <p:nvSpPr>
            <p:cNvPr id="474" name="Google Shape;474;p31"/>
            <p:cNvSpPr/>
            <p:nvPr/>
          </p:nvSpPr>
          <p:spPr>
            <a:xfrm>
              <a:off x="0" y="485457"/>
              <a:ext cx="4038600" cy="2423160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 txBox="1"/>
            <p:nvPr/>
          </p:nvSpPr>
          <p:spPr>
            <a:xfrm>
              <a:off x="0" y="485457"/>
              <a:ext cx="4038600" cy="2423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s-E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Son aquellos que apoyan en forma directa la misión de la empresa en el largo plazo. A menudo se dirigen al incremento de la rentabilidad o de la participación de mercado.</a:t>
              </a: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3F50078-AF71-E9B4-E8D4-C8A1F419C5B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2"/>
          <p:cNvSpPr txBox="1">
            <a:spLocks noGrp="1"/>
          </p:cNvSpPr>
          <p:nvPr>
            <p:ph type="title" idx="4294967295"/>
          </p:nvPr>
        </p:nvSpPr>
        <p:spPr>
          <a:xfrm>
            <a:off x="1579224" y="538965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2"/>
          <p:cNvSpPr txBox="1"/>
          <p:nvPr/>
        </p:nvSpPr>
        <p:spPr>
          <a:xfrm>
            <a:off x="2367992" y="1517517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Tipos de Proyectos (ejemplos)</a:t>
            </a:r>
            <a:endParaRPr dirty="0"/>
          </a:p>
        </p:txBody>
      </p:sp>
      <p:grpSp>
        <p:nvGrpSpPr>
          <p:cNvPr id="483" name="Google Shape;483;p32"/>
          <p:cNvGrpSpPr/>
          <p:nvPr/>
        </p:nvGrpSpPr>
        <p:grpSpPr>
          <a:xfrm>
            <a:off x="2197772" y="2615857"/>
            <a:ext cx="8485595" cy="3037425"/>
            <a:chOff x="1005" y="-1"/>
            <a:chExt cx="8227590" cy="3678237"/>
          </a:xfrm>
        </p:grpSpPr>
        <p:sp>
          <p:nvSpPr>
            <p:cNvPr id="484" name="Google Shape;484;p32"/>
            <p:cNvSpPr/>
            <p:nvPr/>
          </p:nvSpPr>
          <p:spPr>
            <a:xfrm rot="-5400000">
              <a:off x="-532147" y="533151"/>
              <a:ext cx="3678237" cy="2611933"/>
            </a:xfrm>
            <a:prstGeom prst="flowChartManualOperation">
              <a:avLst/>
            </a:prstGeom>
            <a:solidFill>
              <a:schemeClr val="lt1"/>
            </a:solidFill>
            <a:ln w="12700" cap="flat" cmpd="sng">
              <a:solidFill>
                <a:srgbClr val="659C4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5" name="Google Shape;485;p32"/>
            <p:cNvSpPr txBox="1"/>
            <p:nvPr/>
          </p:nvSpPr>
          <p:spPr>
            <a:xfrm>
              <a:off x="1005" y="735646"/>
              <a:ext cx="2611933" cy="2206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700" tIns="0" rIns="14015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s-ES" sz="22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Implementación de un software para el soporte a la facturación electrónica por disposición de SUNAT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486" name="Google Shape;486;p32"/>
            <p:cNvSpPr/>
            <p:nvPr/>
          </p:nvSpPr>
          <p:spPr>
            <a:xfrm rot="-5400000">
              <a:off x="2275681" y="533151"/>
              <a:ext cx="3678237" cy="2611933"/>
            </a:xfrm>
            <a:prstGeom prst="flowChartManualOperation">
              <a:avLst/>
            </a:prstGeom>
            <a:solidFill>
              <a:schemeClr val="lt1"/>
            </a:solidFill>
            <a:ln w="12700" cap="flat" cmpd="sng">
              <a:solidFill>
                <a:srgbClr val="659C4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7" name="Google Shape;487;p32"/>
            <p:cNvSpPr txBox="1"/>
            <p:nvPr/>
          </p:nvSpPr>
          <p:spPr>
            <a:xfrm>
              <a:off x="2808833" y="735646"/>
              <a:ext cx="2611933" cy="2206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700" tIns="0" rIns="14015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s-ES" sz="22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 una aplicación móvil para la compra de pasajes terrestres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 rot="-5400000">
              <a:off x="5083510" y="533151"/>
              <a:ext cx="3678237" cy="2611933"/>
            </a:xfrm>
            <a:prstGeom prst="flowChartManualOperation">
              <a:avLst/>
            </a:prstGeom>
            <a:solidFill>
              <a:schemeClr val="lt1"/>
            </a:solidFill>
            <a:ln w="12700" cap="flat" cmpd="sng">
              <a:solidFill>
                <a:srgbClr val="659C4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9" name="Google Shape;489;p32"/>
            <p:cNvSpPr txBox="1"/>
            <p:nvPr/>
          </p:nvSpPr>
          <p:spPr>
            <a:xfrm>
              <a:off x="5616662" y="735646"/>
              <a:ext cx="2611933" cy="22069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9700" tIns="0" rIns="14015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s-ES" sz="22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Mejoramiento de la web corporativa de una universidad con la finalidad de apoyar a la difusión  y posicionamiento de la institución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3AB6F9DF-ED2F-8478-FC20-B06C9BE9DD18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>
            <a:spLocks noGrp="1"/>
          </p:cNvSpPr>
          <p:nvPr>
            <p:ph type="title" idx="4294967295"/>
          </p:nvPr>
        </p:nvSpPr>
        <p:spPr>
          <a:xfrm>
            <a:off x="1463814" y="55218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3"/>
          <p:cNvSpPr txBox="1"/>
          <p:nvPr/>
        </p:nvSpPr>
        <p:spPr>
          <a:xfrm>
            <a:off x="2551617" y="1481653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Dirección de Proyectos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97" name="Google Shape;497;p33"/>
          <p:cNvGrpSpPr/>
          <p:nvPr/>
        </p:nvGrpSpPr>
        <p:grpSpPr>
          <a:xfrm>
            <a:off x="3488283" y="2326692"/>
            <a:ext cx="6123979" cy="3674387"/>
            <a:chOff x="1052810" y="1924"/>
            <a:chExt cx="6123979" cy="3674387"/>
          </a:xfrm>
        </p:grpSpPr>
        <p:sp>
          <p:nvSpPr>
            <p:cNvPr id="498" name="Google Shape;498;p33"/>
            <p:cNvSpPr/>
            <p:nvPr/>
          </p:nvSpPr>
          <p:spPr>
            <a:xfrm>
              <a:off x="1052810" y="1924"/>
              <a:ext cx="6123979" cy="3674387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 txBox="1"/>
            <p:nvPr/>
          </p:nvSpPr>
          <p:spPr>
            <a:xfrm>
              <a:off x="1052810" y="1924"/>
              <a:ext cx="6123979" cy="3674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525" tIns="129525" rIns="129525" bIns="12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400"/>
                <a:buFont typeface="Calibri"/>
                <a:buNone/>
              </a:pPr>
              <a:r>
                <a:rPr lang="es-ES" sz="3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 dirección de proyectos es la aplicación de conocimientos, habilidades, herramientas y técnicas en las actividades del proyecto para cumplir con los requisitos del mismo.  (Guía del PMBOK, Sexta edición, pág. 10)</a:t>
              </a: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8B0DEA72-3E56-8702-7931-4D06B0B375A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4"/>
          <p:cNvSpPr txBox="1">
            <a:spLocks noGrp="1"/>
          </p:cNvSpPr>
          <p:nvPr>
            <p:ph type="title" idx="4294967295"/>
          </p:nvPr>
        </p:nvSpPr>
        <p:spPr>
          <a:xfrm>
            <a:off x="1552591" y="62356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34"/>
          <p:cNvSpPr txBox="1"/>
          <p:nvPr/>
        </p:nvSpPr>
        <p:spPr>
          <a:xfrm>
            <a:off x="2646478" y="1615982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Dirección de Proyectos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07" name="Google Shape;50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7585" y="2459097"/>
            <a:ext cx="6015098" cy="36782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3502F75-2EA7-BE7E-1469-666357C27C5A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/>
          <p:cNvSpPr txBox="1">
            <a:spLocks noGrp="1"/>
          </p:cNvSpPr>
          <p:nvPr>
            <p:ph type="title" idx="4294967295"/>
          </p:nvPr>
        </p:nvSpPr>
        <p:spPr>
          <a:xfrm>
            <a:off x="1943208" y="68405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5"/>
          <p:cNvSpPr txBox="1"/>
          <p:nvPr/>
        </p:nvSpPr>
        <p:spPr>
          <a:xfrm>
            <a:off x="2918522" y="1921840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Director de Proyectos</a:t>
            </a:r>
            <a:endParaRPr dirty="0"/>
          </a:p>
        </p:txBody>
      </p:sp>
      <p:grpSp>
        <p:nvGrpSpPr>
          <p:cNvPr id="515" name="Google Shape;515;p35"/>
          <p:cNvGrpSpPr/>
          <p:nvPr/>
        </p:nvGrpSpPr>
        <p:grpSpPr>
          <a:xfrm>
            <a:off x="3855188" y="2816696"/>
            <a:ext cx="6219221" cy="3193425"/>
            <a:chOff x="1052810" y="1924"/>
            <a:chExt cx="6123979" cy="3674387"/>
          </a:xfrm>
        </p:grpSpPr>
        <p:sp>
          <p:nvSpPr>
            <p:cNvPr id="516" name="Google Shape;516;p35"/>
            <p:cNvSpPr/>
            <p:nvPr/>
          </p:nvSpPr>
          <p:spPr>
            <a:xfrm>
              <a:off x="1052810" y="1924"/>
              <a:ext cx="6123979" cy="3674387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 txBox="1"/>
            <p:nvPr/>
          </p:nvSpPr>
          <p:spPr>
            <a:xfrm>
              <a:off x="1052810" y="1924"/>
              <a:ext cx="6123979" cy="3674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0000" tIns="160000" rIns="160000" bIns="16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200"/>
                <a:buFont typeface="Calibri"/>
                <a:buNone/>
              </a:pPr>
              <a:r>
                <a:rPr lang="es-ES" sz="4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Es la persona asignada por la organización ejecutora para liderar al equipo responsable de alcanzar los objetivos del proyecto</a:t>
              </a:r>
              <a:endParaRPr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5861806-0DCB-5B69-15FC-3BD6BB05D1F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6"/>
          <p:cNvSpPr txBox="1">
            <a:spLocks noGrp="1"/>
          </p:cNvSpPr>
          <p:nvPr>
            <p:ph type="title" idx="4294967295"/>
          </p:nvPr>
        </p:nvSpPr>
        <p:spPr>
          <a:xfrm>
            <a:off x="1801165" y="695588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36"/>
          <p:cNvSpPr txBox="1"/>
          <p:nvPr/>
        </p:nvSpPr>
        <p:spPr>
          <a:xfrm>
            <a:off x="2691340" y="1783191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Rol del Director de Proyectos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25" name="Google Shape;525;p36"/>
          <p:cNvGrpSpPr/>
          <p:nvPr/>
        </p:nvGrpSpPr>
        <p:grpSpPr>
          <a:xfrm>
            <a:off x="3768002" y="2641950"/>
            <a:ext cx="6044441" cy="3297150"/>
            <a:chOff x="1144428" y="317"/>
            <a:chExt cx="5940743" cy="3677602"/>
          </a:xfrm>
        </p:grpSpPr>
        <p:sp>
          <p:nvSpPr>
            <p:cNvPr id="526" name="Google Shape;526;p36"/>
            <p:cNvSpPr/>
            <p:nvPr/>
          </p:nvSpPr>
          <p:spPr>
            <a:xfrm>
              <a:off x="1144428" y="317"/>
              <a:ext cx="2828925" cy="1697355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 txBox="1"/>
            <p:nvPr/>
          </p:nvSpPr>
          <p:spPr>
            <a:xfrm>
              <a:off x="1144428" y="317"/>
              <a:ext cx="2828925" cy="1697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s-E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Único responsable por el resultado final</a:t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4256246" y="317"/>
              <a:ext cx="2828925" cy="1697355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 txBox="1"/>
            <p:nvPr/>
          </p:nvSpPr>
          <p:spPr>
            <a:xfrm>
              <a:off x="4256246" y="317"/>
              <a:ext cx="2828925" cy="1697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s-E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Integrador</a:t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2700337" y="1980564"/>
              <a:ext cx="2828925" cy="1697355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 txBox="1"/>
            <p:nvPr/>
          </p:nvSpPr>
          <p:spPr>
            <a:xfrm>
              <a:off x="2700337" y="1980564"/>
              <a:ext cx="2828925" cy="1697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s-E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Gerencia prioridades entre los diferentes objetivos del proyecto</a:t>
              </a: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5186E5BB-3A2A-66A3-91A8-E95994AD703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7"/>
          <p:cNvSpPr txBox="1">
            <a:spLocks noGrp="1"/>
          </p:cNvSpPr>
          <p:nvPr>
            <p:ph type="title" idx="4294967295"/>
          </p:nvPr>
        </p:nvSpPr>
        <p:spPr>
          <a:xfrm>
            <a:off x="1429305" y="669709"/>
            <a:ext cx="11315700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37"/>
          <p:cNvSpPr txBox="1"/>
          <p:nvPr/>
        </p:nvSpPr>
        <p:spPr>
          <a:xfrm>
            <a:off x="1578579" y="1515401"/>
            <a:ext cx="929952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PMO – Oficina de Dirección de Proyectos</a:t>
            </a:r>
            <a:endParaRPr dirty="0"/>
          </a:p>
        </p:txBody>
      </p:sp>
      <p:pic>
        <p:nvPicPr>
          <p:cNvPr id="539" name="Google Shape;53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6747" y="2376272"/>
            <a:ext cx="6488001" cy="36782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D01BFC4-1D69-0A89-A2F5-D4F1B83AFB0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8"/>
          <p:cNvSpPr txBox="1">
            <a:spLocks noGrp="1"/>
          </p:cNvSpPr>
          <p:nvPr>
            <p:ph type="title" idx="4294967295"/>
          </p:nvPr>
        </p:nvSpPr>
        <p:spPr>
          <a:xfrm>
            <a:off x="1313896" y="672545"/>
            <a:ext cx="11315700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8"/>
          <p:cNvSpPr txBox="1"/>
          <p:nvPr/>
        </p:nvSpPr>
        <p:spPr>
          <a:xfrm>
            <a:off x="1313896" y="1585627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Ciclo de Vida de un Proyecto (genérico)</a:t>
            </a:r>
            <a:endParaRPr dirty="0"/>
          </a:p>
        </p:txBody>
      </p:sp>
      <p:pic>
        <p:nvPicPr>
          <p:cNvPr id="547" name="Google Shape;54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2974" y="2570577"/>
            <a:ext cx="6288072" cy="36782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6EA0D49-B94D-F7C1-95F1-6B50EC85FD3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9"/>
          <p:cNvSpPr txBox="1">
            <a:spLocks noGrp="1"/>
          </p:cNvSpPr>
          <p:nvPr>
            <p:ph type="title" idx="4294967295"/>
          </p:nvPr>
        </p:nvSpPr>
        <p:spPr>
          <a:xfrm>
            <a:off x="1402672" y="481984"/>
            <a:ext cx="113157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1502540" y="1572068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Ciclo de Vida de un Proyecto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55" name="Google Shape;555;p39"/>
          <p:cNvGrpSpPr/>
          <p:nvPr/>
        </p:nvGrpSpPr>
        <p:grpSpPr>
          <a:xfrm>
            <a:off x="2345184" y="2487033"/>
            <a:ext cx="8229599" cy="3678147"/>
            <a:chOff x="0" y="44"/>
            <a:chExt cx="8229599" cy="3678147"/>
          </a:xfrm>
        </p:grpSpPr>
        <p:sp>
          <p:nvSpPr>
            <p:cNvPr id="556" name="Google Shape;556;p39"/>
            <p:cNvSpPr/>
            <p:nvPr/>
          </p:nvSpPr>
          <p:spPr>
            <a:xfrm rot="5400000">
              <a:off x="4878440" y="-1736318"/>
              <a:ext cx="1435374" cy="526694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4E2CE">
                <a:alpha val="89803"/>
              </a:srgbClr>
            </a:solidFill>
            <a:ln w="12700" cap="flat" cmpd="sng">
              <a:solidFill>
                <a:srgbClr val="D4E2C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 txBox="1"/>
            <p:nvPr/>
          </p:nvSpPr>
          <p:spPr>
            <a:xfrm>
              <a:off x="2962656" y="249535"/>
              <a:ext cx="5196875" cy="1295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228600" marR="0" lvl="1" indent="-22860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s-E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definen las especificaciones del proyecto, se establecen sus objetivos, se integran equipos y se asignan principales responsabilidades</a:t>
              </a: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0" y="44"/>
              <a:ext cx="2962656" cy="1794218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9"/>
            <p:cNvSpPr txBox="1"/>
            <p:nvPr/>
          </p:nvSpPr>
          <p:spPr>
            <a:xfrm>
              <a:off x="87587" y="87631"/>
              <a:ext cx="2787482" cy="1619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s-E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Inicio</a:t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 rot="5400000">
              <a:off x="4878440" y="147611"/>
              <a:ext cx="1435374" cy="526694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4E2CE">
                <a:alpha val="89803"/>
              </a:srgbClr>
            </a:solidFill>
            <a:ln w="12700" cap="flat" cmpd="sng">
              <a:solidFill>
                <a:srgbClr val="D4E2C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9"/>
            <p:cNvSpPr txBox="1"/>
            <p:nvPr/>
          </p:nvSpPr>
          <p:spPr>
            <a:xfrm>
              <a:off x="2962656" y="2133465"/>
              <a:ext cx="5196875" cy="1295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228600" marR="0" lvl="1" indent="-22860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s-E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desarrollan planes para determinar qué implicará el proyecto, cuando se programará, a quién beneficiará, qué nivel de calidad debe mantenerse y cuál será el presupuesto</a:t>
              </a: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0" y="1883973"/>
              <a:ext cx="2962656" cy="1794218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 txBox="1"/>
            <p:nvPr/>
          </p:nvSpPr>
          <p:spPr>
            <a:xfrm>
              <a:off x="87587" y="1971560"/>
              <a:ext cx="2787482" cy="1619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5725" tIns="62850" rIns="125725" bIns="6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es-ES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Organización y Preparación (Planificación)</a:t>
              </a: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071E2EF5-6FEB-43EB-0930-A5A87673DD38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 txBox="1">
            <a:spLocks noGrp="1"/>
          </p:cNvSpPr>
          <p:nvPr>
            <p:ph type="title" idx="4294967295"/>
          </p:nvPr>
        </p:nvSpPr>
        <p:spPr>
          <a:xfrm>
            <a:off x="1525958" y="64748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0"/>
          <p:cNvSpPr txBox="1"/>
          <p:nvPr/>
        </p:nvSpPr>
        <p:spPr>
          <a:xfrm>
            <a:off x="2515565" y="1751913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Ciclo de Vida de un Proyecto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71" name="Google Shape;571;p40"/>
          <p:cNvGrpSpPr/>
          <p:nvPr/>
        </p:nvGrpSpPr>
        <p:grpSpPr>
          <a:xfrm>
            <a:off x="2399421" y="2595072"/>
            <a:ext cx="8229599" cy="3678147"/>
            <a:chOff x="0" y="44"/>
            <a:chExt cx="8229599" cy="3678147"/>
          </a:xfrm>
        </p:grpSpPr>
        <p:sp>
          <p:nvSpPr>
            <p:cNvPr id="572" name="Google Shape;572;p40"/>
            <p:cNvSpPr/>
            <p:nvPr/>
          </p:nvSpPr>
          <p:spPr>
            <a:xfrm rot="5400000">
              <a:off x="4878440" y="-1736318"/>
              <a:ext cx="1435374" cy="526694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4E2CE">
                <a:alpha val="89803"/>
              </a:srgbClr>
            </a:solidFill>
            <a:ln w="12700" cap="flat" cmpd="sng">
              <a:solidFill>
                <a:srgbClr val="D4E2C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 txBox="1"/>
            <p:nvPr/>
          </p:nvSpPr>
          <p:spPr>
            <a:xfrm>
              <a:off x="2962656" y="249535"/>
              <a:ext cx="5196875" cy="1295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43800" rIns="87625" bIns="43800" anchor="ctr" anchorCtr="0">
              <a:noAutofit/>
            </a:bodyPr>
            <a:lstStyle/>
            <a:p>
              <a:pPr marL="228600" marR="0" lvl="1" indent="-22860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Char char="•"/>
              </a:pPr>
              <a:r>
                <a:rPr lang="es-ES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realiza gran parte del trabajo del proyecto, concluyendo con la elaboración (o desarrollo) del producto</a:t>
              </a: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0" y="44"/>
              <a:ext cx="2962656" cy="1794218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 txBox="1"/>
            <p:nvPr/>
          </p:nvSpPr>
          <p:spPr>
            <a:xfrm>
              <a:off x="87587" y="87631"/>
              <a:ext cx="2787482" cy="1619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050" tIns="89525" rIns="179050" bIns="8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00"/>
                <a:buFont typeface="Calibri"/>
                <a:buNone/>
              </a:pPr>
              <a:r>
                <a:rPr lang="es-ES" sz="4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Ejecución y Control</a:t>
              </a: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 rot="5400000">
              <a:off x="4878440" y="147611"/>
              <a:ext cx="1435374" cy="5266944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4E2CE">
                <a:alpha val="89803"/>
              </a:srgbClr>
            </a:solidFill>
            <a:ln w="12700" cap="flat" cmpd="sng">
              <a:solidFill>
                <a:srgbClr val="D4E2C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 txBox="1"/>
            <p:nvPr/>
          </p:nvSpPr>
          <p:spPr>
            <a:xfrm>
              <a:off x="2962656" y="2133465"/>
              <a:ext cx="5196875" cy="1295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43800" rIns="87625" bIns="43800" anchor="ctr" anchorCtr="0">
              <a:noAutofit/>
            </a:bodyPr>
            <a:lstStyle/>
            <a:p>
              <a:pPr marL="228600" marR="0" lvl="1" indent="-22860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Char char="•"/>
              </a:pPr>
              <a:r>
                <a:rPr lang="es-ES" sz="2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 hace entrega del producto o servicio del proyecto al cliente y se despliegan los recursos del proyecto</a:t>
              </a: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0" y="1883973"/>
              <a:ext cx="2962656" cy="1794218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 txBox="1"/>
            <p:nvPr/>
          </p:nvSpPr>
          <p:spPr>
            <a:xfrm>
              <a:off x="87587" y="1971560"/>
              <a:ext cx="2787482" cy="1619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9050" tIns="89525" rIns="179050" bIns="8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00"/>
                <a:buFont typeface="Calibri"/>
                <a:buNone/>
              </a:pPr>
              <a:r>
                <a:rPr lang="es-ES" sz="4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Cierre</a:t>
              </a: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FF8D7E67-888D-AA9F-494C-C232A1F5FDD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C58D04B-DE95-9313-0FAD-72AA0D2C5532}"/>
              </a:ext>
            </a:extLst>
          </p:cNvPr>
          <p:cNvCxnSpPr>
            <a:cxnSpLocks/>
          </p:cNvCxnSpPr>
          <p:nvPr/>
        </p:nvCxnSpPr>
        <p:spPr>
          <a:xfrm>
            <a:off x="4196436" y="1714670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4E6CF3C2-DDFF-3DC6-3D4A-F2A15DD426E2}"/>
              </a:ext>
            </a:extLst>
          </p:cNvPr>
          <p:cNvSpPr txBox="1"/>
          <p:nvPr/>
        </p:nvSpPr>
        <p:spPr>
          <a:xfrm>
            <a:off x="4279036" y="1714670"/>
            <a:ext cx="7723573" cy="3322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b="1" dirty="0">
                <a:solidFill>
                  <a:schemeClr val="bg1"/>
                </a:solidFill>
              </a:rPr>
              <a:t>Gerencia de proyectos de tecnologías de información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s-ES" sz="2400" b="1" i="1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Fundamentos de la gestión de proyectos con PMBOK.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El director de proyectos.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Áreas de conocimiento.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Ciclo de vida del proyecto.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El Project </a:t>
            </a:r>
            <a:r>
              <a:rPr lang="es-ES" sz="2400" dirty="0" err="1">
                <a:solidFill>
                  <a:schemeClr val="bg1"/>
                </a:solidFill>
              </a:rPr>
              <a:t>Charter</a:t>
            </a:r>
            <a:r>
              <a:rPr lang="es-ES" sz="2400" dirty="0">
                <a:solidFill>
                  <a:schemeClr val="bg1"/>
                </a:solidFill>
              </a:rPr>
              <a:t>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La planificación del proyecto.</a:t>
            </a:r>
          </a:p>
        </p:txBody>
      </p:sp>
    </p:spTree>
    <p:extLst>
      <p:ext uri="{BB962C8B-B14F-4D97-AF65-F5344CB8AC3E}">
        <p14:creationId xmlns:p14="http://schemas.microsoft.com/office/powerpoint/2010/main" val="249231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1"/>
          <p:cNvSpPr txBox="1">
            <a:spLocks noGrp="1"/>
          </p:cNvSpPr>
          <p:nvPr>
            <p:ph type="title" idx="4294967295"/>
          </p:nvPr>
        </p:nvSpPr>
        <p:spPr>
          <a:xfrm>
            <a:off x="1402672" y="617507"/>
            <a:ext cx="11315700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1"/>
          <p:cNvSpPr txBox="1"/>
          <p:nvPr/>
        </p:nvSpPr>
        <p:spPr>
          <a:xfrm>
            <a:off x="4094773" y="1561585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Producto y Proyecto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87" name="Google Shape;587;p41"/>
          <p:cNvGrpSpPr/>
          <p:nvPr/>
        </p:nvGrpSpPr>
        <p:grpSpPr>
          <a:xfrm>
            <a:off x="2232556" y="2328957"/>
            <a:ext cx="8223942" cy="3675825"/>
            <a:chOff x="2828" y="1205"/>
            <a:chExt cx="8223942" cy="3675825"/>
          </a:xfrm>
        </p:grpSpPr>
        <p:sp>
          <p:nvSpPr>
            <p:cNvPr id="588" name="Google Shape;588;p41"/>
            <p:cNvSpPr/>
            <p:nvPr/>
          </p:nvSpPr>
          <p:spPr>
            <a:xfrm>
              <a:off x="2828" y="1205"/>
              <a:ext cx="3793331" cy="1729561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1"/>
            <p:cNvSpPr txBox="1"/>
            <p:nvPr/>
          </p:nvSpPr>
          <p:spPr>
            <a:xfrm>
              <a:off x="53485" y="51862"/>
              <a:ext cx="3692017" cy="1628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247650" rIns="247650" bIns="247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500"/>
                <a:buFont typeface="Calibri"/>
                <a:buNone/>
              </a:pPr>
              <a:r>
                <a:rPr lang="es-ES" sz="65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Producto</a:t>
              </a:r>
              <a:endParaRPr dirty="0"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2828" y="1947469"/>
              <a:ext cx="3793331" cy="1729561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 txBox="1"/>
            <p:nvPr/>
          </p:nvSpPr>
          <p:spPr>
            <a:xfrm>
              <a:off x="53485" y="1998126"/>
              <a:ext cx="3692017" cy="1628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450" tIns="171450" rIns="171450" bIns="171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Calibri"/>
                <a:buNone/>
              </a:pPr>
              <a:r>
                <a:rPr lang="es-ES" sz="4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Ciclo de Vida del Producto</a:t>
              </a: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4433439" y="1205"/>
              <a:ext cx="3793331" cy="1729561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1"/>
            <p:cNvSpPr txBox="1"/>
            <p:nvPr/>
          </p:nvSpPr>
          <p:spPr>
            <a:xfrm>
              <a:off x="4484096" y="51862"/>
              <a:ext cx="3692017" cy="1628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247650" rIns="247650" bIns="247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500"/>
                <a:buFont typeface="Calibri"/>
                <a:buNone/>
              </a:pPr>
              <a:r>
                <a:rPr lang="es-ES" sz="6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Proyecto</a:t>
              </a: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4433439" y="1947469"/>
              <a:ext cx="3793331" cy="1729561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1"/>
            <p:cNvSpPr txBox="1"/>
            <p:nvPr/>
          </p:nvSpPr>
          <p:spPr>
            <a:xfrm>
              <a:off x="4484096" y="1998126"/>
              <a:ext cx="3692017" cy="1628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450" tIns="171450" rIns="171450" bIns="171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500"/>
                <a:buFont typeface="Calibri"/>
                <a:buNone/>
              </a:pPr>
              <a:r>
                <a:rPr lang="es-ES" sz="4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Ciclo de Vida del Proyecto</a:t>
              </a: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CCDD7E9-EA89-EB7C-5431-B4FCF738209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2"/>
          <p:cNvSpPr txBox="1">
            <a:spLocks noGrp="1"/>
          </p:cNvSpPr>
          <p:nvPr>
            <p:ph type="title" idx="4294967295"/>
          </p:nvPr>
        </p:nvSpPr>
        <p:spPr>
          <a:xfrm>
            <a:off x="1437182" y="568526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42"/>
          <p:cNvSpPr txBox="1"/>
          <p:nvPr/>
        </p:nvSpPr>
        <p:spPr>
          <a:xfrm>
            <a:off x="2394636" y="1589640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Área de Conocimiento</a:t>
            </a:r>
            <a:endParaRPr dirty="0"/>
          </a:p>
        </p:txBody>
      </p:sp>
      <p:grpSp>
        <p:nvGrpSpPr>
          <p:cNvPr id="603" name="Google Shape;603;p42"/>
          <p:cNvGrpSpPr/>
          <p:nvPr/>
        </p:nvGrpSpPr>
        <p:grpSpPr>
          <a:xfrm>
            <a:off x="3331302" y="2434679"/>
            <a:ext cx="6123979" cy="3674387"/>
            <a:chOff x="1052810" y="1924"/>
            <a:chExt cx="6123979" cy="3674387"/>
          </a:xfrm>
        </p:grpSpPr>
        <p:sp>
          <p:nvSpPr>
            <p:cNvPr id="604" name="Google Shape;604;p42"/>
            <p:cNvSpPr/>
            <p:nvPr/>
          </p:nvSpPr>
          <p:spPr>
            <a:xfrm>
              <a:off x="1052810" y="1924"/>
              <a:ext cx="6123979" cy="367438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2"/>
            <p:cNvSpPr txBox="1"/>
            <p:nvPr/>
          </p:nvSpPr>
          <p:spPr>
            <a:xfrm>
              <a:off x="1052810" y="1924"/>
              <a:ext cx="6123979" cy="3674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9525" tIns="129525" rIns="129525" bIns="1295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Calibri"/>
                <a:buNone/>
              </a:pPr>
              <a:r>
                <a:rPr lang="es-ES" sz="3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 área de conocimiento representa un conjunto completo de conceptos, términos y actividades que conforman un ámbito profesional, un ámbito de la dirección de proyectos o un área de especialización</a:t>
              </a: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C884BA8-D257-26CF-4383-5C0687F6B75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3"/>
          <p:cNvSpPr txBox="1">
            <a:spLocks noGrp="1"/>
          </p:cNvSpPr>
          <p:nvPr>
            <p:ph type="title" idx="4294967295"/>
          </p:nvPr>
        </p:nvSpPr>
        <p:spPr>
          <a:xfrm>
            <a:off x="1481569" y="632380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3"/>
          <p:cNvSpPr txBox="1"/>
          <p:nvPr/>
        </p:nvSpPr>
        <p:spPr>
          <a:xfrm>
            <a:off x="2478779" y="1549327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Áreas de Conocimiento PMBOK</a:t>
            </a:r>
            <a:endParaRPr dirty="0"/>
          </a:p>
        </p:txBody>
      </p:sp>
      <p:grpSp>
        <p:nvGrpSpPr>
          <p:cNvPr id="613" name="Google Shape;613;p43"/>
          <p:cNvGrpSpPr/>
          <p:nvPr/>
        </p:nvGrpSpPr>
        <p:grpSpPr>
          <a:xfrm>
            <a:off x="2362635" y="2392442"/>
            <a:ext cx="8229600" cy="3678237"/>
            <a:chOff x="0" y="0"/>
            <a:chExt cx="8229600" cy="3678237"/>
          </a:xfrm>
        </p:grpSpPr>
        <p:cxnSp>
          <p:nvCxnSpPr>
            <p:cNvPr id="614" name="Google Shape;614;p43"/>
            <p:cNvCxnSpPr/>
            <p:nvPr/>
          </p:nvCxnSpPr>
          <p:spPr>
            <a:xfrm>
              <a:off x="0" y="0"/>
              <a:ext cx="8229600" cy="0"/>
            </a:xfrm>
            <a:prstGeom prst="straightConnector1">
              <a:avLst/>
            </a:prstGeom>
            <a:solidFill>
              <a:schemeClr val="lt1"/>
            </a:solidFill>
            <a:ln w="12700" cap="flat" cmpd="sng">
              <a:solidFill>
                <a:srgbClr val="659C4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15" name="Google Shape;615;p43"/>
            <p:cNvSpPr/>
            <p:nvPr/>
          </p:nvSpPr>
          <p:spPr>
            <a:xfrm>
              <a:off x="0" y="0"/>
              <a:ext cx="1645920" cy="3678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 txBox="1"/>
            <p:nvPr/>
          </p:nvSpPr>
          <p:spPr>
            <a:xfrm>
              <a:off x="0" y="0"/>
              <a:ext cx="1645920" cy="3678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es-E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4.Gestión de la Integración del Proyecto</a:t>
              </a: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1769364" y="19352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 txBox="1"/>
            <p:nvPr/>
          </p:nvSpPr>
          <p:spPr>
            <a:xfrm>
              <a:off x="1769364" y="19352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5. Gestión del Alcance del Proyecto</a:t>
              </a:r>
              <a:endParaRPr/>
            </a:p>
          </p:txBody>
        </p:sp>
        <p:cxnSp>
          <p:nvCxnSpPr>
            <p:cNvPr id="619" name="Google Shape;619;p43"/>
            <p:cNvCxnSpPr/>
            <p:nvPr/>
          </p:nvCxnSpPr>
          <p:spPr>
            <a:xfrm>
              <a:off x="1645920" y="406393"/>
              <a:ext cx="6583680" cy="0"/>
            </a:xfrm>
            <a:prstGeom prst="straightConnector1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0" name="Google Shape;620;p43"/>
            <p:cNvSpPr/>
            <p:nvPr/>
          </p:nvSpPr>
          <p:spPr>
            <a:xfrm>
              <a:off x="1769364" y="425745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 txBox="1"/>
            <p:nvPr/>
          </p:nvSpPr>
          <p:spPr>
            <a:xfrm>
              <a:off x="1769364" y="425745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6. Gestión del Cronograma del Proyecto</a:t>
              </a:r>
              <a:endParaRPr/>
            </a:p>
          </p:txBody>
        </p:sp>
        <p:cxnSp>
          <p:nvCxnSpPr>
            <p:cNvPr id="622" name="Google Shape;622;p43"/>
            <p:cNvCxnSpPr/>
            <p:nvPr/>
          </p:nvCxnSpPr>
          <p:spPr>
            <a:xfrm>
              <a:off x="1645920" y="812786"/>
              <a:ext cx="6583680" cy="0"/>
            </a:xfrm>
            <a:prstGeom prst="straightConnector1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3" name="Google Shape;623;p43"/>
            <p:cNvSpPr/>
            <p:nvPr/>
          </p:nvSpPr>
          <p:spPr>
            <a:xfrm>
              <a:off x="1769364" y="832138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 txBox="1"/>
            <p:nvPr/>
          </p:nvSpPr>
          <p:spPr>
            <a:xfrm>
              <a:off x="1769364" y="832138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7. Gestión de los Costos del Proyecto</a:t>
              </a:r>
              <a:endParaRPr/>
            </a:p>
          </p:txBody>
        </p:sp>
        <p:cxnSp>
          <p:nvCxnSpPr>
            <p:cNvPr id="625" name="Google Shape;625;p43"/>
            <p:cNvCxnSpPr/>
            <p:nvPr/>
          </p:nvCxnSpPr>
          <p:spPr>
            <a:xfrm>
              <a:off x="1645920" y="1219179"/>
              <a:ext cx="6583680" cy="0"/>
            </a:xfrm>
            <a:prstGeom prst="straightConnector1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6" name="Google Shape;626;p43"/>
            <p:cNvSpPr/>
            <p:nvPr/>
          </p:nvSpPr>
          <p:spPr>
            <a:xfrm>
              <a:off x="1769364" y="1238531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 txBox="1"/>
            <p:nvPr/>
          </p:nvSpPr>
          <p:spPr>
            <a:xfrm>
              <a:off x="1769364" y="1238531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8. Gestión de la Calidad del Proyecto</a:t>
              </a:r>
              <a:endParaRPr/>
            </a:p>
          </p:txBody>
        </p:sp>
        <p:cxnSp>
          <p:nvCxnSpPr>
            <p:cNvPr id="628" name="Google Shape;628;p43"/>
            <p:cNvCxnSpPr/>
            <p:nvPr/>
          </p:nvCxnSpPr>
          <p:spPr>
            <a:xfrm>
              <a:off x="1645920" y="1625572"/>
              <a:ext cx="6583680" cy="0"/>
            </a:xfrm>
            <a:prstGeom prst="straightConnector1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9" name="Google Shape;629;p43"/>
            <p:cNvSpPr/>
            <p:nvPr/>
          </p:nvSpPr>
          <p:spPr>
            <a:xfrm>
              <a:off x="1769364" y="1644924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 txBox="1"/>
            <p:nvPr/>
          </p:nvSpPr>
          <p:spPr>
            <a:xfrm>
              <a:off x="1769364" y="1644924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9. Gestión de los Recursos del Proyecto</a:t>
              </a:r>
              <a:endParaRPr/>
            </a:p>
          </p:txBody>
        </p:sp>
        <p:cxnSp>
          <p:nvCxnSpPr>
            <p:cNvPr id="631" name="Google Shape;631;p43"/>
            <p:cNvCxnSpPr/>
            <p:nvPr/>
          </p:nvCxnSpPr>
          <p:spPr>
            <a:xfrm>
              <a:off x="1645920" y="2031965"/>
              <a:ext cx="6583680" cy="0"/>
            </a:xfrm>
            <a:prstGeom prst="straightConnector1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2" name="Google Shape;632;p43"/>
            <p:cNvSpPr/>
            <p:nvPr/>
          </p:nvSpPr>
          <p:spPr>
            <a:xfrm>
              <a:off x="1769364" y="2051317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 txBox="1"/>
            <p:nvPr/>
          </p:nvSpPr>
          <p:spPr>
            <a:xfrm>
              <a:off x="1769364" y="2051317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10. Gestión de la Comunicaciones del Proyecto</a:t>
              </a:r>
              <a:endParaRPr/>
            </a:p>
          </p:txBody>
        </p:sp>
        <p:cxnSp>
          <p:nvCxnSpPr>
            <p:cNvPr id="634" name="Google Shape;634;p43"/>
            <p:cNvCxnSpPr/>
            <p:nvPr/>
          </p:nvCxnSpPr>
          <p:spPr>
            <a:xfrm>
              <a:off x="1645920" y="2438358"/>
              <a:ext cx="6583680" cy="0"/>
            </a:xfrm>
            <a:prstGeom prst="straightConnector1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5" name="Google Shape;635;p43"/>
            <p:cNvSpPr/>
            <p:nvPr/>
          </p:nvSpPr>
          <p:spPr>
            <a:xfrm>
              <a:off x="1769364" y="2457710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 txBox="1"/>
            <p:nvPr/>
          </p:nvSpPr>
          <p:spPr>
            <a:xfrm>
              <a:off x="1769364" y="2457710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11. Gestión de los Riesgos del Proyecto</a:t>
              </a:r>
              <a:endParaRPr/>
            </a:p>
          </p:txBody>
        </p:sp>
        <p:cxnSp>
          <p:nvCxnSpPr>
            <p:cNvPr id="637" name="Google Shape;637;p43"/>
            <p:cNvCxnSpPr/>
            <p:nvPr/>
          </p:nvCxnSpPr>
          <p:spPr>
            <a:xfrm>
              <a:off x="1645920" y="2844751"/>
              <a:ext cx="6583680" cy="0"/>
            </a:xfrm>
            <a:prstGeom prst="straightConnector1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38" name="Google Shape;638;p43"/>
            <p:cNvSpPr/>
            <p:nvPr/>
          </p:nvSpPr>
          <p:spPr>
            <a:xfrm>
              <a:off x="1769364" y="2864103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 txBox="1"/>
            <p:nvPr/>
          </p:nvSpPr>
          <p:spPr>
            <a:xfrm>
              <a:off x="1769364" y="2864103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12. Gestión de las Adquisiciones del Proyecto</a:t>
              </a:r>
              <a:endParaRPr/>
            </a:p>
          </p:txBody>
        </p:sp>
        <p:cxnSp>
          <p:nvCxnSpPr>
            <p:cNvPr id="640" name="Google Shape;640;p43"/>
            <p:cNvCxnSpPr/>
            <p:nvPr/>
          </p:nvCxnSpPr>
          <p:spPr>
            <a:xfrm>
              <a:off x="1645920" y="3251144"/>
              <a:ext cx="6583680" cy="0"/>
            </a:xfrm>
            <a:prstGeom prst="straightConnector1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41" name="Google Shape;641;p43"/>
            <p:cNvSpPr/>
            <p:nvPr/>
          </p:nvSpPr>
          <p:spPr>
            <a:xfrm>
              <a:off x="1769364" y="3270496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 txBox="1"/>
            <p:nvPr/>
          </p:nvSpPr>
          <p:spPr>
            <a:xfrm>
              <a:off x="1769364" y="3270496"/>
              <a:ext cx="6460236" cy="387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13. Gestión de los Interesados del Proyecto</a:t>
              </a:r>
              <a:endParaRPr/>
            </a:p>
          </p:txBody>
        </p:sp>
        <p:cxnSp>
          <p:nvCxnSpPr>
            <p:cNvPr id="643" name="Google Shape;643;p43"/>
            <p:cNvCxnSpPr/>
            <p:nvPr/>
          </p:nvCxnSpPr>
          <p:spPr>
            <a:xfrm>
              <a:off x="1645920" y="3657537"/>
              <a:ext cx="6583680" cy="0"/>
            </a:xfrm>
            <a:prstGeom prst="straightConnector1">
              <a:avLst/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F5DDE81-A971-38FA-9527-5B41A0F9EAD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4"/>
          <p:cNvSpPr txBox="1">
            <a:spLocks noGrp="1"/>
          </p:cNvSpPr>
          <p:nvPr>
            <p:ph type="title" idx="4294967295"/>
          </p:nvPr>
        </p:nvSpPr>
        <p:spPr>
          <a:xfrm>
            <a:off x="1543713" y="548597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44"/>
          <p:cNvSpPr txBox="1"/>
          <p:nvPr/>
        </p:nvSpPr>
        <p:spPr>
          <a:xfrm>
            <a:off x="2763169" y="1567664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Fase de Inicio del Proyecto</a:t>
            </a:r>
            <a:endParaRPr sz="3733" b="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51" name="Google Shape;65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5163" y="2410779"/>
            <a:ext cx="6393323" cy="36782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C60CAAE-5569-BE67-150A-C13FA94E729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5"/>
          <p:cNvSpPr txBox="1">
            <a:spLocks noGrp="1"/>
          </p:cNvSpPr>
          <p:nvPr>
            <p:ph type="title" idx="4294967295"/>
          </p:nvPr>
        </p:nvSpPr>
        <p:spPr>
          <a:xfrm>
            <a:off x="1481569" y="72456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5"/>
          <p:cNvSpPr txBox="1"/>
          <p:nvPr/>
        </p:nvSpPr>
        <p:spPr>
          <a:xfrm>
            <a:off x="2357120" y="1588349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Fase de Inicio del Proyecto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59" name="Google Shape;659;p45"/>
          <p:cNvGrpSpPr/>
          <p:nvPr/>
        </p:nvGrpSpPr>
        <p:grpSpPr>
          <a:xfrm>
            <a:off x="3293786" y="2433388"/>
            <a:ext cx="6123979" cy="3674387"/>
            <a:chOff x="1052810" y="1924"/>
            <a:chExt cx="6123979" cy="3674387"/>
          </a:xfrm>
        </p:grpSpPr>
        <p:sp>
          <p:nvSpPr>
            <p:cNvPr id="660" name="Google Shape;660;p45"/>
            <p:cNvSpPr/>
            <p:nvPr/>
          </p:nvSpPr>
          <p:spPr>
            <a:xfrm>
              <a:off x="1052810" y="1924"/>
              <a:ext cx="6123979" cy="3674387"/>
            </a:xfrm>
            <a:prstGeom prst="rect">
              <a:avLst/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5"/>
            <p:cNvSpPr txBox="1"/>
            <p:nvPr/>
          </p:nvSpPr>
          <p:spPr>
            <a:xfrm>
              <a:off x="1052810" y="1924"/>
              <a:ext cx="6123979" cy="3674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8100" tIns="118100" rIns="118100" bIns="11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lang="es-ES" sz="3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Consiste en la autorización y registro formal de un nuevo proyecto o de la continuación de la siguiente etapa de un proyecto de desarrollo; termina con la autorización y el otorgamiento de los recursos necesarios para planificarlo</a:t>
              </a:r>
              <a:endParaRPr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467A4E9-A8BB-9D63-7476-5A6A0C16948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6"/>
          <p:cNvSpPr txBox="1">
            <a:spLocks noGrp="1"/>
          </p:cNvSpPr>
          <p:nvPr>
            <p:ph type="title" idx="4294967295"/>
          </p:nvPr>
        </p:nvSpPr>
        <p:spPr>
          <a:xfrm>
            <a:off x="1508203" y="588470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8" name="Google Shape;668;p46"/>
          <p:cNvGrpSpPr/>
          <p:nvPr/>
        </p:nvGrpSpPr>
        <p:grpSpPr>
          <a:xfrm>
            <a:off x="2487293" y="3481948"/>
            <a:ext cx="4038600" cy="2423160"/>
            <a:chOff x="0" y="485457"/>
            <a:chExt cx="4038600" cy="2423160"/>
          </a:xfrm>
        </p:grpSpPr>
        <p:sp>
          <p:nvSpPr>
            <p:cNvPr id="669" name="Google Shape;669;p46"/>
            <p:cNvSpPr/>
            <p:nvPr/>
          </p:nvSpPr>
          <p:spPr>
            <a:xfrm>
              <a:off x="0" y="485457"/>
              <a:ext cx="4038600" cy="242316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70" name="Google Shape;670;p46"/>
            <p:cNvSpPr txBox="1"/>
            <p:nvPr/>
          </p:nvSpPr>
          <p:spPr>
            <a:xfrm>
              <a:off x="0" y="485457"/>
              <a:ext cx="4038600" cy="2423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s-ES" sz="23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Para iniciar formalmente un proyecto, es necesario contar con una propuesta de proyecto previamente elaborada y seleccionada a través de ciertos criterios estandarizados.</a:t>
              </a: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671" name="Google Shape;671;p46"/>
          <p:cNvGrpSpPr/>
          <p:nvPr/>
        </p:nvGrpSpPr>
        <p:grpSpPr>
          <a:xfrm>
            <a:off x="6646914" y="3656056"/>
            <a:ext cx="3917038" cy="2074944"/>
            <a:chOff x="60780" y="659565"/>
            <a:chExt cx="3917038" cy="2074944"/>
          </a:xfrm>
        </p:grpSpPr>
        <p:sp>
          <p:nvSpPr>
            <p:cNvPr id="672" name="Google Shape;672;p46"/>
            <p:cNvSpPr/>
            <p:nvPr/>
          </p:nvSpPr>
          <p:spPr>
            <a:xfrm>
              <a:off x="60780" y="659565"/>
              <a:ext cx="3634740" cy="330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73" name="Google Shape;673;p46"/>
            <p:cNvSpPr txBox="1"/>
            <p:nvPr/>
          </p:nvSpPr>
          <p:spPr>
            <a:xfrm>
              <a:off x="60780" y="659565"/>
              <a:ext cx="3634740" cy="330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s-ES" sz="15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Caso de Negocio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60780" y="989996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571663" y="989996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76" name="Google Shape;676;p46"/>
            <p:cNvSpPr/>
            <p:nvPr/>
          </p:nvSpPr>
          <p:spPr>
            <a:xfrm>
              <a:off x="1082950" y="989996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77" name="Google Shape;677;p46"/>
            <p:cNvSpPr/>
            <p:nvPr/>
          </p:nvSpPr>
          <p:spPr>
            <a:xfrm>
              <a:off x="1593833" y="989996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78" name="Google Shape;678;p46"/>
            <p:cNvSpPr/>
            <p:nvPr/>
          </p:nvSpPr>
          <p:spPr>
            <a:xfrm>
              <a:off x="2105120" y="989996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2616003" y="989996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3127289" y="989996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60780" y="1057306"/>
              <a:ext cx="3681991" cy="53848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82" name="Google Shape;682;p46"/>
            <p:cNvSpPr txBox="1"/>
            <p:nvPr/>
          </p:nvSpPr>
          <p:spPr>
            <a:xfrm>
              <a:off x="60780" y="1057306"/>
              <a:ext cx="3681991" cy="538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s-ES" sz="15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Business Case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0780" y="1730978"/>
              <a:ext cx="3634740" cy="330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84" name="Google Shape;684;p46"/>
            <p:cNvSpPr txBox="1"/>
            <p:nvPr/>
          </p:nvSpPr>
          <p:spPr>
            <a:xfrm>
              <a:off x="60780" y="1730978"/>
              <a:ext cx="3634740" cy="3304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s-ES" sz="15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Acuerdos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85" name="Google Shape;685;p46"/>
            <p:cNvSpPr/>
            <p:nvPr/>
          </p:nvSpPr>
          <p:spPr>
            <a:xfrm>
              <a:off x="60780" y="2061409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86" name="Google Shape;686;p46"/>
            <p:cNvSpPr/>
            <p:nvPr/>
          </p:nvSpPr>
          <p:spPr>
            <a:xfrm>
              <a:off x="571663" y="2061409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1082950" y="2061409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1593833" y="2061409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89" name="Google Shape;689;p46"/>
            <p:cNvSpPr/>
            <p:nvPr/>
          </p:nvSpPr>
          <p:spPr>
            <a:xfrm>
              <a:off x="2105120" y="2061409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90" name="Google Shape;690;p46"/>
            <p:cNvSpPr/>
            <p:nvPr/>
          </p:nvSpPr>
          <p:spPr>
            <a:xfrm>
              <a:off x="2616003" y="2061409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91" name="Google Shape;691;p46"/>
            <p:cNvSpPr/>
            <p:nvPr/>
          </p:nvSpPr>
          <p:spPr>
            <a:xfrm>
              <a:off x="3127289" y="2061409"/>
              <a:ext cx="850529" cy="673100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92" name="Google Shape;692;p46"/>
            <p:cNvSpPr/>
            <p:nvPr/>
          </p:nvSpPr>
          <p:spPr>
            <a:xfrm>
              <a:off x="60780" y="2128719"/>
              <a:ext cx="3681991" cy="53848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693" name="Google Shape;693;p46"/>
            <p:cNvSpPr txBox="1"/>
            <p:nvPr/>
          </p:nvSpPr>
          <p:spPr>
            <a:xfrm>
              <a:off x="60780" y="2128719"/>
              <a:ext cx="3681991" cy="538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lang="es-ES" sz="15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Agreements</a:t>
              </a:r>
              <a:endParaRPr sz="15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4" name="Google Shape;694;p46"/>
          <p:cNvSpPr txBox="1"/>
          <p:nvPr/>
        </p:nvSpPr>
        <p:spPr>
          <a:xfrm>
            <a:off x="2603437" y="1869214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Fase de Inicio del Proyecto</a:t>
            </a:r>
            <a:endParaRPr sz="3733" b="0" cap="none" dirty="0">
              <a:solidFill>
                <a:schemeClr val="tx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5" name="Google Shape;695;p46"/>
          <p:cNvSpPr/>
          <p:nvPr/>
        </p:nvSpPr>
        <p:spPr>
          <a:xfrm>
            <a:off x="5554342" y="2466264"/>
            <a:ext cx="1943101" cy="71437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610D40B-9DEA-DD6E-2AB6-6FD045CF320B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7"/>
          <p:cNvSpPr txBox="1">
            <a:spLocks noGrp="1"/>
          </p:cNvSpPr>
          <p:nvPr>
            <p:ph type="title" idx="4294967295"/>
          </p:nvPr>
        </p:nvSpPr>
        <p:spPr>
          <a:xfrm>
            <a:off x="1552591" y="778015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2" name="Google Shape;702;p47"/>
          <p:cNvGrpSpPr/>
          <p:nvPr/>
        </p:nvGrpSpPr>
        <p:grpSpPr>
          <a:xfrm>
            <a:off x="1721396" y="3370796"/>
            <a:ext cx="4038600" cy="2423160"/>
            <a:chOff x="0" y="485457"/>
            <a:chExt cx="4038600" cy="2423160"/>
          </a:xfrm>
        </p:grpSpPr>
        <p:sp>
          <p:nvSpPr>
            <p:cNvPr id="703" name="Google Shape;703;p47"/>
            <p:cNvSpPr/>
            <p:nvPr/>
          </p:nvSpPr>
          <p:spPr>
            <a:xfrm>
              <a:off x="0" y="485457"/>
              <a:ext cx="4038600" cy="242316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3A66B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04" name="Google Shape;704;p47"/>
            <p:cNvSpPr txBox="1"/>
            <p:nvPr/>
          </p:nvSpPr>
          <p:spPr>
            <a:xfrm>
              <a:off x="0" y="485457"/>
              <a:ext cx="4038600" cy="2423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s-ES" sz="21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El acta de constitución del proyecto ofrece una visión preliminar de los roles y las responsabilidades  de  los  principales  involucrados  y  define  la  autoridad  del  gerente  del proyecto. Se define el Qué el cuando y el Cómo.</a:t>
              </a:r>
              <a:endParaRPr sz="21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5" name="Google Shape;705;p47"/>
          <p:cNvSpPr txBox="1"/>
          <p:nvPr/>
        </p:nvSpPr>
        <p:spPr>
          <a:xfrm>
            <a:off x="6658252" y="3549237"/>
            <a:ext cx="4891596" cy="206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s-E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 trata de un documento de inicio de la implementación de un proyecto en el cual, entre otros,  se  definen:  </a:t>
            </a:r>
            <a:endParaRPr sz="1600" dirty="0">
              <a:solidFill>
                <a:schemeClr val="tx1"/>
              </a:solidFill>
            </a:endParaRPr>
          </a:p>
          <a:p>
            <a:pPr marL="5715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romanLcParenR"/>
            </a:pPr>
            <a:r>
              <a:rPr lang="es-E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 alcance,  el  tiempo  y  los  costos  a  alto  nivel.</a:t>
            </a:r>
            <a:endParaRPr sz="1600" dirty="0">
              <a:solidFill>
                <a:schemeClr val="tx1"/>
              </a:solidFill>
            </a:endParaRPr>
          </a:p>
          <a:p>
            <a:pPr marL="5715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romanLcParenR"/>
            </a:pPr>
            <a:r>
              <a:rPr lang="es-E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 análisis  de  los interesados.</a:t>
            </a:r>
            <a:endParaRPr sz="1600" dirty="0">
              <a:solidFill>
                <a:schemeClr val="tx1"/>
              </a:solidFill>
            </a:endParaRPr>
          </a:p>
          <a:p>
            <a:pPr marL="5715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romanLcParenR"/>
            </a:pPr>
            <a:r>
              <a:rPr lang="es-E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estructura de gobernabilidad.</a:t>
            </a:r>
            <a:endParaRPr sz="1600" dirty="0">
              <a:solidFill>
                <a:schemeClr val="tx1"/>
              </a:solidFill>
            </a:endParaRPr>
          </a:p>
          <a:p>
            <a:pPr marL="571500" marR="0" lvl="0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romanLcParenR"/>
            </a:pPr>
            <a:r>
              <a:rPr lang="es-ES" sz="16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equipo responsable del proyecto.</a:t>
            </a:r>
            <a:endParaRPr sz="16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6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7"/>
          <p:cNvSpPr txBox="1"/>
          <p:nvPr/>
        </p:nvSpPr>
        <p:spPr>
          <a:xfrm>
            <a:off x="2298444" y="1925655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Acta de Constitución del Proyecto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FDF4C34-B548-72CF-273D-972E2B904EEC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8"/>
          <p:cNvSpPr txBox="1">
            <a:spLocks noGrp="1"/>
          </p:cNvSpPr>
          <p:nvPr>
            <p:ph type="title" idx="4294967295"/>
          </p:nvPr>
        </p:nvSpPr>
        <p:spPr>
          <a:xfrm>
            <a:off x="1278384" y="674072"/>
            <a:ext cx="11315700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48"/>
          <p:cNvSpPr txBox="1">
            <a:spLocks noGrp="1"/>
          </p:cNvSpPr>
          <p:nvPr>
            <p:ph type="sldNum" idx="4294967295"/>
          </p:nvPr>
        </p:nvSpPr>
        <p:spPr>
          <a:xfrm>
            <a:off x="10727184" y="588583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37</a:t>
            </a:fld>
            <a:endParaRPr/>
          </a:p>
        </p:txBody>
      </p:sp>
      <p:sp>
        <p:nvSpPr>
          <p:cNvPr id="713" name="Google Shape;713;p48"/>
          <p:cNvSpPr txBox="1">
            <a:spLocks noGrp="1"/>
          </p:cNvSpPr>
          <p:nvPr>
            <p:ph type="body" idx="4294967295"/>
          </p:nvPr>
        </p:nvSpPr>
        <p:spPr>
          <a:xfrm>
            <a:off x="2451400" y="2328033"/>
            <a:ext cx="2860675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585" lvl="0" indent="-541853" algn="ctr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s-ES" dirty="0"/>
              <a:t>Internos</a:t>
            </a:r>
            <a:endParaRPr dirty="0"/>
          </a:p>
        </p:txBody>
      </p:sp>
      <p:pic>
        <p:nvPicPr>
          <p:cNvPr id="714" name="Google Shape;71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1576" y="2995850"/>
            <a:ext cx="2860499" cy="3188078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8"/>
          <p:cNvSpPr txBox="1"/>
          <p:nvPr/>
        </p:nvSpPr>
        <p:spPr>
          <a:xfrm>
            <a:off x="7282059" y="2443165"/>
            <a:ext cx="2557286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Externos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6" name="Google Shape;716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2343" y="2974170"/>
            <a:ext cx="2958268" cy="3258318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8"/>
          <p:cNvSpPr txBox="1"/>
          <p:nvPr/>
        </p:nvSpPr>
        <p:spPr>
          <a:xfrm>
            <a:off x="1492484" y="1528311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Factores Ambientales de la Organización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FA3EA58-B125-6872-B077-90BBDE2F62C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>
            <a:spLocks noGrp="1"/>
          </p:cNvSpPr>
          <p:nvPr>
            <p:ph type="title" idx="4294967295"/>
          </p:nvPr>
        </p:nvSpPr>
        <p:spPr>
          <a:xfrm>
            <a:off x="1525958" y="81070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49"/>
          <p:cNvSpPr txBox="1"/>
          <p:nvPr/>
        </p:nvSpPr>
        <p:spPr>
          <a:xfrm>
            <a:off x="2113166" y="1672787"/>
            <a:ext cx="9888704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Activos de los Procesos de la Organización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25" name="Google Shape;72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9300" y="2417185"/>
            <a:ext cx="6392200" cy="367823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2EC9B15-F8BE-8098-2205-3DAF3C3E873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0"/>
          <p:cNvSpPr txBox="1">
            <a:spLocks noGrp="1"/>
          </p:cNvSpPr>
          <p:nvPr>
            <p:ph type="title" idx="4294967295"/>
          </p:nvPr>
        </p:nvSpPr>
        <p:spPr>
          <a:xfrm>
            <a:off x="1401670" y="734627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0"/>
          <p:cNvSpPr txBox="1"/>
          <p:nvPr/>
        </p:nvSpPr>
        <p:spPr>
          <a:xfrm>
            <a:off x="2621126" y="1692083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Acta de Constitución</a:t>
            </a:r>
            <a:endParaRPr sz="3733" b="0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33" name="Google Shape;733;p50"/>
          <p:cNvGrpSpPr/>
          <p:nvPr/>
        </p:nvGrpSpPr>
        <p:grpSpPr>
          <a:xfrm>
            <a:off x="2504982" y="2601023"/>
            <a:ext cx="8229600" cy="3546585"/>
            <a:chOff x="0" y="65825"/>
            <a:chExt cx="8229600" cy="3546585"/>
          </a:xfrm>
        </p:grpSpPr>
        <p:sp>
          <p:nvSpPr>
            <p:cNvPr id="734" name="Google Shape;734;p50"/>
            <p:cNvSpPr/>
            <p:nvPr/>
          </p:nvSpPr>
          <p:spPr>
            <a:xfrm>
              <a:off x="0" y="65825"/>
              <a:ext cx="8229600" cy="50368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 txBox="1"/>
            <p:nvPr/>
          </p:nvSpPr>
          <p:spPr>
            <a:xfrm>
              <a:off x="24588" y="90413"/>
              <a:ext cx="8180424" cy="4545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s-E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Elementos básicos</a:t>
              </a: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0" y="569510"/>
              <a:ext cx="8229600" cy="30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 txBox="1"/>
            <p:nvPr/>
          </p:nvSpPr>
          <p:spPr>
            <a:xfrm>
              <a:off x="0" y="569510"/>
              <a:ext cx="8229600" cy="30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1275" tIns="26650" rIns="149350" bIns="266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s-E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Descripción de alto nivel del proyecto</a:t>
              </a:r>
              <a:endParaRPr dirty="0"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s-E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Justificación del proyecto</a:t>
              </a:r>
              <a:endParaRPr dirty="0"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s-E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Objetivos medibles del proyecto </a:t>
              </a:r>
              <a:endParaRPr dirty="0"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s-E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Requisitos de alto nivel del proyecto </a:t>
              </a:r>
              <a:endParaRPr dirty="0"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s-E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Restricciones y asunciones del proyecto</a:t>
              </a:r>
              <a:endParaRPr dirty="0"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s-E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Factores críticos de éxito del proyecto </a:t>
              </a:r>
              <a:endParaRPr dirty="0"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s-E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Riesgos de alto nivel </a:t>
              </a:r>
              <a:endParaRPr dirty="0"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s-E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Resumen de cronograma de hitos del proyecto</a:t>
              </a:r>
              <a:endParaRPr dirty="0"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s-E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Presupuesto de orden de magnitud (ROM)</a:t>
              </a:r>
              <a:endParaRPr dirty="0"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s-E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Criterios de aceptación del proyecto</a:t>
              </a:r>
              <a:endParaRPr dirty="0"/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32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Char char="•"/>
              </a:pPr>
              <a:r>
                <a:rPr lang="es-ES" sz="16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Lista de interesados </a:t>
              </a:r>
              <a:endParaRPr dirty="0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ED9692D0-7FF3-B00C-3F6B-F4FA939ECA4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DA1B89-6C7D-58DD-CC62-FD1DC6F97006}"/>
              </a:ext>
            </a:extLst>
          </p:cNvPr>
          <p:cNvSpPr txBox="1"/>
          <p:nvPr/>
        </p:nvSpPr>
        <p:spPr>
          <a:xfrm>
            <a:off x="2555631" y="0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Revisa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siguiente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video:</a:t>
            </a:r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0F726842-18E3-622D-AFA0-2D0CFEB22016}"/>
              </a:ext>
            </a:extLst>
          </p:cNvPr>
          <p:cNvSpPr txBox="1">
            <a:spLocks/>
          </p:cNvSpPr>
          <p:nvPr/>
        </p:nvSpPr>
        <p:spPr>
          <a:xfrm>
            <a:off x="2268245" y="2514599"/>
            <a:ext cx="8284464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s-E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Introducción a la gestión de proyectos: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pl-PL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https://www.youtube.com/watch?v=yX-GmmfslWQ</a:t>
            </a:r>
            <a:endParaRPr lang="es-ES" u="sng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pl-PL" u="sng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pl-PL" u="sng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pl-PL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330189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None/>
            </a:pPr>
            <a:endParaRPr lang="pl-PL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17;p16" descr="Gestión de proyectos. Project Management. | NC Arquitectura">
            <a:extLst>
              <a:ext uri="{FF2B5EF4-FFF2-40B4-BE49-F238E27FC236}">
                <a16:creationId xmlns:a16="http://schemas.microsoft.com/office/drawing/2014/main" id="{562A3CDD-8DF6-2CE6-58BC-EA79A43237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6937" y="3906174"/>
            <a:ext cx="4998125" cy="22687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43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 txBox="1">
            <a:spLocks noGrp="1"/>
          </p:cNvSpPr>
          <p:nvPr>
            <p:ph type="title" idx="4294967295"/>
          </p:nvPr>
        </p:nvSpPr>
        <p:spPr>
          <a:xfrm>
            <a:off x="1543713" y="820228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1"/>
          <p:cNvSpPr txBox="1"/>
          <p:nvPr/>
        </p:nvSpPr>
        <p:spPr>
          <a:xfrm>
            <a:off x="2519027" y="1891402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Gestión del Alcance - Introducción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45" name="Google Shape;74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8276" y="2521393"/>
            <a:ext cx="7717313" cy="351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FB4D34-6C0F-EDDD-3F2E-FB859DCC75D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2"/>
          <p:cNvSpPr txBox="1">
            <a:spLocks noGrp="1"/>
          </p:cNvSpPr>
          <p:nvPr>
            <p:ph type="title" idx="4294967295"/>
          </p:nvPr>
        </p:nvSpPr>
        <p:spPr>
          <a:xfrm>
            <a:off x="1605857" y="77295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2"/>
          <p:cNvSpPr txBox="1"/>
          <p:nvPr/>
        </p:nvSpPr>
        <p:spPr>
          <a:xfrm>
            <a:off x="2275674" y="2060321"/>
            <a:ext cx="8485596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Planificación del Proyecto</a:t>
            </a:r>
            <a:endParaRPr sz="3733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753" name="Google Shape;753;p52"/>
          <p:cNvGrpSpPr/>
          <p:nvPr/>
        </p:nvGrpSpPr>
        <p:grpSpPr>
          <a:xfrm>
            <a:off x="3227330" y="3082771"/>
            <a:ext cx="6434777" cy="2927350"/>
            <a:chOff x="1052810" y="1924"/>
            <a:chExt cx="6123979" cy="3674387"/>
          </a:xfrm>
        </p:grpSpPr>
        <p:sp>
          <p:nvSpPr>
            <p:cNvPr id="754" name="Google Shape;754;p52"/>
            <p:cNvSpPr/>
            <p:nvPr/>
          </p:nvSpPr>
          <p:spPr>
            <a:xfrm>
              <a:off x="1052810" y="1924"/>
              <a:ext cx="6123979" cy="367438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659C4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55" name="Google Shape;755;p52"/>
            <p:cNvSpPr txBox="1"/>
            <p:nvPr/>
          </p:nvSpPr>
          <p:spPr>
            <a:xfrm>
              <a:off x="1052810" y="1924"/>
              <a:ext cx="6123979" cy="36743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Calibri"/>
                <a:buNone/>
              </a:pPr>
              <a:r>
                <a:rPr lang="es-ES" sz="32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Es la etapa donde se desarrollan todos aquellos procesos realizados para establecer el alcance total del esfuerzo, definir y refinar los objetivos,  y desarrollar la línea de acción requerida para alcanzar dichos objetivos.</a:t>
              </a: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2032AA52-4FF1-B16E-0090-6E0913DC8C3C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3"/>
          <p:cNvSpPr txBox="1">
            <a:spLocks noGrp="1"/>
          </p:cNvSpPr>
          <p:nvPr>
            <p:ph type="title" idx="4294967295"/>
          </p:nvPr>
        </p:nvSpPr>
        <p:spPr>
          <a:xfrm>
            <a:off x="1579224" y="771432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2" name="Google Shape;76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329" y="1743927"/>
            <a:ext cx="8128207" cy="45869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34C4D57-DDF8-4465-13A7-291EF826938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4"/>
          <p:cNvSpPr txBox="1">
            <a:spLocks noGrp="1"/>
          </p:cNvSpPr>
          <p:nvPr>
            <p:ph type="title" idx="4294967295"/>
          </p:nvPr>
        </p:nvSpPr>
        <p:spPr>
          <a:xfrm>
            <a:off x="1588102" y="752969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9" name="Google Shape;76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5990" y="1459822"/>
            <a:ext cx="8276424" cy="45414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18E31A7-E97F-1EA1-D186-90F0FFD7802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B681384-66C7-23B9-3275-3D6C57F06900}"/>
              </a:ext>
            </a:extLst>
          </p:cNvPr>
          <p:cNvGrpSpPr/>
          <p:nvPr/>
        </p:nvGrpSpPr>
        <p:grpSpPr>
          <a:xfrm>
            <a:off x="10717618" y="5385392"/>
            <a:ext cx="441250" cy="441250"/>
            <a:chOff x="10526232" y="5438554"/>
            <a:chExt cx="590106" cy="59010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BA329269-0B56-F3CB-65C6-B2C8E80C4A64}"/>
                </a:ext>
              </a:extLst>
            </p:cNvPr>
            <p:cNvSpPr/>
            <p:nvPr/>
          </p:nvSpPr>
          <p:spPr>
            <a:xfrm>
              <a:off x="10526232" y="5438554"/>
              <a:ext cx="590106" cy="590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Flecha derecha 2">
              <a:extLst>
                <a:ext uri="{FF2B5EF4-FFF2-40B4-BE49-F238E27FC236}">
                  <a16:creationId xmlns:a16="http://schemas.microsoft.com/office/drawing/2014/main" id="{C7F75A40-F550-85E7-D5F5-489E8F8D6E12}"/>
                </a:ext>
              </a:extLst>
            </p:cNvPr>
            <p:cNvSpPr/>
            <p:nvPr/>
          </p:nvSpPr>
          <p:spPr>
            <a:xfrm>
              <a:off x="10704273" y="5612449"/>
              <a:ext cx="234023" cy="242316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1D29DCA6-CC95-74C6-2434-4F65822CF571}"/>
              </a:ext>
            </a:extLst>
          </p:cNvPr>
          <p:cNvSpPr txBox="1"/>
          <p:nvPr/>
        </p:nvSpPr>
        <p:spPr>
          <a:xfrm>
            <a:off x="7211719" y="4209007"/>
            <a:ext cx="404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2B848C-5EB1-AFEF-DBB9-899006E71E91}"/>
              </a:ext>
            </a:extLst>
          </p:cNvPr>
          <p:cNvSpPr txBox="1"/>
          <p:nvPr/>
        </p:nvSpPr>
        <p:spPr>
          <a:xfrm>
            <a:off x="9718158" y="4799485"/>
            <a:ext cx="153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7</a:t>
            </a:r>
          </a:p>
        </p:txBody>
      </p:sp>
    </p:spTree>
    <p:extLst>
      <p:ext uri="{BB962C8B-B14F-4D97-AF65-F5344CB8AC3E}">
        <p14:creationId xmlns:p14="http://schemas.microsoft.com/office/powerpoint/2010/main" val="1936616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0844B7-A4D7-5E90-CCE1-81A0915D10CF}"/>
              </a:ext>
            </a:extLst>
          </p:cNvPr>
          <p:cNvSpPr txBox="1"/>
          <p:nvPr/>
        </p:nvSpPr>
        <p:spPr>
          <a:xfrm>
            <a:off x="2234924" y="859747"/>
            <a:ext cx="613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aprendizaje: Practica Calificada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406E181-6F2D-2260-462D-FEA5B0A87127}"/>
              </a:ext>
            </a:extLst>
          </p:cNvPr>
          <p:cNvCxnSpPr>
            <a:cxnSpLocks/>
          </p:cNvCxnSpPr>
          <p:nvPr/>
        </p:nvCxnSpPr>
        <p:spPr>
          <a:xfrm>
            <a:off x="2144975" y="799772"/>
            <a:ext cx="0" cy="545148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588CAA9-2B5B-5B73-DF33-8AEE8CFD491F}"/>
              </a:ext>
            </a:extLst>
          </p:cNvPr>
          <p:cNvSpPr txBox="1"/>
          <p:nvPr/>
        </p:nvSpPr>
        <p:spPr>
          <a:xfrm>
            <a:off x="2743200" y="1866167"/>
            <a:ext cx="7179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 esta sesión se desarrollará una práctica calificada referente a fundamentos de gestión de proyectos de TI.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03483C-78FA-13A9-EB40-91062376A63F}"/>
              </a:ext>
            </a:extLst>
          </p:cNvPr>
          <p:cNvSpPr/>
          <p:nvPr/>
        </p:nvSpPr>
        <p:spPr>
          <a:xfrm>
            <a:off x="2269323" y="201347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140C20-B684-244D-9574-AB016A09788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</a:t>
            </a:r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r>
            <a:endParaRPr lang="es-ES_tradnl" sz="1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A35523-DAF4-3A76-B86A-FF32862EF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71" b="90000" l="9957" r="89827">
                        <a14:foregroundMark x1="59307" y1="9286" x2="60390" y2="8571"/>
                        <a14:foregroundMark x1="29654" y1="54286" x2="30736" y2="62857"/>
                        <a14:foregroundMark x1="41342" y1="32143" x2="45022" y2="67500"/>
                        <a14:foregroundMark x1="45887" y1="67857" x2="55195" y2="36786"/>
                        <a14:foregroundMark x1="55195" y1="36786" x2="63203" y2="54286"/>
                        <a14:foregroundMark x1="63203" y1="54286" x2="60390" y2="72500"/>
                        <a14:foregroundMark x1="60390" y1="72500" x2="60390" y2="72500"/>
                        <a14:foregroundMark x1="55628" y1="83571" x2="55411" y2="81429"/>
                        <a14:foregroundMark x1="57359" y1="83571" x2="57359" y2="82143"/>
                        <a14:foregroundMark x1="26623" y1="45714" x2="26623" y2="4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2663" y="3331253"/>
            <a:ext cx="44005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08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EBD99B-CA10-6501-17AA-200A12475B0F}"/>
              </a:ext>
            </a:extLst>
          </p:cNvPr>
          <p:cNvSpPr txBox="1"/>
          <p:nvPr/>
        </p:nvSpPr>
        <p:spPr>
          <a:xfrm>
            <a:off x="959775" y="983665"/>
            <a:ext cx="5455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Después de haber visualizado el video en la  </a:t>
            </a:r>
            <a:r>
              <a:rPr lang="es-ES_tradnl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slide</a:t>
            </a:r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anterior, </a:t>
            </a:r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reflexionamos y respondemos las siguientes interrogantes: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64DD55-C896-6B6D-3790-1270E619F80F}"/>
              </a:ext>
            </a:extLst>
          </p:cNvPr>
          <p:cNvSpPr/>
          <p:nvPr/>
        </p:nvSpPr>
        <p:spPr>
          <a:xfrm>
            <a:off x="1406340" y="2854847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AA196C-01C9-8837-184B-9C4C844F7203}"/>
              </a:ext>
            </a:extLst>
          </p:cNvPr>
          <p:cNvSpPr txBox="1"/>
          <p:nvPr/>
        </p:nvSpPr>
        <p:spPr>
          <a:xfrm>
            <a:off x="1427606" y="2907604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DD2F94-3CBD-0930-090B-95F1DF353AF2}"/>
              </a:ext>
            </a:extLst>
          </p:cNvPr>
          <p:cNvSpPr txBox="1"/>
          <p:nvPr/>
        </p:nvSpPr>
        <p:spPr>
          <a:xfrm>
            <a:off x="2132142" y="2841451"/>
            <a:ext cx="4282835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es la gerencia de proyectos de TI?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461466-9DA5-4FB2-909A-9C25612F7BC6}"/>
              </a:ext>
            </a:extLst>
          </p:cNvPr>
          <p:cNvSpPr/>
          <p:nvPr/>
        </p:nvSpPr>
        <p:spPr>
          <a:xfrm>
            <a:off x="1406340" y="3970851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A2B4B7-6C83-1933-76A1-7BBE3229EEC4}"/>
              </a:ext>
            </a:extLst>
          </p:cNvPr>
          <p:cNvSpPr txBox="1"/>
          <p:nvPr/>
        </p:nvSpPr>
        <p:spPr>
          <a:xfrm>
            <a:off x="1427606" y="4023608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D0AD6D-A61C-0E04-AD73-EFD00C1E220B}"/>
              </a:ext>
            </a:extLst>
          </p:cNvPr>
          <p:cNvSpPr txBox="1"/>
          <p:nvPr/>
        </p:nvSpPr>
        <p:spPr>
          <a:xfrm>
            <a:off x="2132142" y="3868470"/>
            <a:ext cx="5455202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¿Cree usted que la gestión de proyectos es importante en las organizaciones? 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7D664B-E9A2-04BE-8CC2-BDD310126989}"/>
              </a:ext>
            </a:extLst>
          </p:cNvPr>
          <p:cNvCxnSpPr>
            <a:cxnSpLocks/>
          </p:cNvCxnSpPr>
          <p:nvPr/>
        </p:nvCxnSpPr>
        <p:spPr>
          <a:xfrm>
            <a:off x="874713" y="884835"/>
            <a:ext cx="0" cy="1220412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90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1481570" y="67024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4294967295"/>
          </p:nvPr>
        </p:nvSpPr>
        <p:spPr>
          <a:xfrm>
            <a:off x="7832217" y="2298686"/>
            <a:ext cx="4040187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609585" lvl="0" indent="-541853" algn="ctr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81818"/>
              <a:buChar char="•"/>
            </a:pPr>
            <a:r>
              <a:rPr lang="es-ES" dirty="0"/>
              <a:t>Project Management </a:t>
            </a:r>
            <a:r>
              <a:rPr lang="es-ES" dirty="0" err="1"/>
              <a:t>Institute</a:t>
            </a:r>
            <a:r>
              <a:rPr lang="es-ES" dirty="0"/>
              <a:t> (PMI)</a:t>
            </a:r>
            <a:endParaRPr dirty="0"/>
          </a:p>
        </p:txBody>
      </p:sp>
      <p:grpSp>
        <p:nvGrpSpPr>
          <p:cNvPr id="124" name="Google Shape;124;p17"/>
          <p:cNvGrpSpPr/>
          <p:nvPr/>
        </p:nvGrpSpPr>
        <p:grpSpPr>
          <a:xfrm>
            <a:off x="1368141" y="2219816"/>
            <a:ext cx="5936370" cy="3674895"/>
            <a:chOff x="147732" y="1670"/>
            <a:chExt cx="5936370" cy="3674895"/>
          </a:xfrm>
        </p:grpSpPr>
        <p:sp>
          <p:nvSpPr>
            <p:cNvPr id="125" name="Google Shape;125;p17"/>
            <p:cNvSpPr/>
            <p:nvPr/>
          </p:nvSpPr>
          <p:spPr>
            <a:xfrm>
              <a:off x="147732" y="1670"/>
              <a:ext cx="2826843" cy="169610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659C4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147732" y="1670"/>
              <a:ext cx="2826843" cy="1696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" sz="18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No existe una única metodología para gestionar proyectos</a:t>
              </a: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3257259" y="1670"/>
              <a:ext cx="2826843" cy="169610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659C4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28" name="Google Shape;128;p17"/>
            <p:cNvSpPr txBox="1"/>
            <p:nvPr/>
          </p:nvSpPr>
          <p:spPr>
            <a:xfrm>
              <a:off x="3257259" y="1670"/>
              <a:ext cx="2826843" cy="1696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" sz="18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Existen metodologías y estándares que son propuestas por organizaciones internacionales</a:t>
              </a: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1702495" y="1980460"/>
              <a:ext cx="2826843" cy="1696105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659C4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1702495" y="1980460"/>
              <a:ext cx="2826843" cy="16961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s-ES" sz="180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Estas metodologías tienen cosas en común (gestionar proyectos) pero también diferencias (procesos, herramientas, técnicas, etc. )</a:t>
              </a: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Google Shape;132;p17"/>
          <p:cNvGrpSpPr/>
          <p:nvPr/>
        </p:nvGrpSpPr>
        <p:grpSpPr>
          <a:xfrm>
            <a:off x="7910308" y="2958966"/>
            <a:ext cx="4040188" cy="2673675"/>
            <a:chOff x="0" y="145093"/>
            <a:chExt cx="4040188" cy="2673675"/>
          </a:xfrm>
        </p:grpSpPr>
        <p:sp>
          <p:nvSpPr>
            <p:cNvPr id="133" name="Google Shape;133;p17"/>
            <p:cNvSpPr/>
            <p:nvPr/>
          </p:nvSpPr>
          <p:spPr>
            <a:xfrm>
              <a:off x="0" y="366493"/>
              <a:ext cx="4040188" cy="12993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7"/>
            <p:cNvSpPr txBox="1"/>
            <p:nvPr/>
          </p:nvSpPr>
          <p:spPr>
            <a:xfrm>
              <a:off x="0" y="366493"/>
              <a:ext cx="4040188" cy="1299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3550" tIns="312400" rIns="313550" bIns="106675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s-E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Guide to the Project Management Body of Knowledge (</a:t>
              </a:r>
              <a:r>
                <a:rPr lang="es-ES" sz="15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PMBOK</a:t>
              </a:r>
              <a:r>
                <a:rPr lang="es-E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). 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s-E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Practice Estándar for Project (risk, wbs, etc.)</a:t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202009" y="145093"/>
              <a:ext cx="2828131" cy="4428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223625" y="166709"/>
              <a:ext cx="2784899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875" tIns="0" rIns="1068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s-E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Guía</a:t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0" y="1968268"/>
              <a:ext cx="4040188" cy="8505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0" y="1968268"/>
              <a:ext cx="4040188" cy="8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3550" tIns="312400" rIns="313550" bIns="106675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s-E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Project Management Professional  (</a:t>
              </a:r>
              <a:r>
                <a:rPr lang="es-ES" sz="15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PMP</a:t>
              </a:r>
              <a:r>
                <a:rPr lang="es-E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 Es la más reconocida a nivel internacional</a:t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202009" y="1746868"/>
              <a:ext cx="2828131" cy="4428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23625" y="1768484"/>
              <a:ext cx="2784899" cy="3995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875" tIns="0" rIns="1068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Calibri"/>
                <a:buNone/>
              </a:pPr>
              <a:r>
                <a:rPr lang="es-E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Certificaciones Profesionales</a:t>
              </a:r>
              <a:endParaRPr/>
            </a:p>
          </p:txBody>
        </p:sp>
      </p:grpSp>
      <p:sp>
        <p:nvSpPr>
          <p:cNvPr id="141" name="Google Shape;141;p17"/>
          <p:cNvSpPr txBox="1"/>
          <p:nvPr/>
        </p:nvSpPr>
        <p:spPr>
          <a:xfrm>
            <a:off x="1165649" y="1507235"/>
            <a:ext cx="10605054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Metodologías y Estándares Gestión de Proyectos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67867A-7BE0-BA5E-6D22-52D87274F1D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 idx="4294967295"/>
          </p:nvPr>
        </p:nvSpPr>
        <p:spPr>
          <a:xfrm>
            <a:off x="1366160" y="546677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 txBox="1">
            <a:spLocks noGrp="1"/>
          </p:cNvSpPr>
          <p:nvPr>
            <p:ph type="body" idx="4294967295"/>
          </p:nvPr>
        </p:nvSpPr>
        <p:spPr>
          <a:xfrm>
            <a:off x="1225118" y="2488522"/>
            <a:ext cx="404018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09585" lvl="0" indent="-541853" algn="ctr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s-ES" dirty="0"/>
              <a:t>Fase Formación</a:t>
            </a:r>
            <a:endParaRPr dirty="0"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2565679" y="2970105"/>
            <a:ext cx="3708107" cy="2962197"/>
            <a:chOff x="166040" y="832"/>
            <a:chExt cx="3708107" cy="2962197"/>
          </a:xfrm>
        </p:grpSpPr>
        <p:sp>
          <p:nvSpPr>
            <p:cNvPr id="150" name="Google Shape;150;p18"/>
            <p:cNvSpPr/>
            <p:nvPr/>
          </p:nvSpPr>
          <p:spPr>
            <a:xfrm>
              <a:off x="166040" y="832"/>
              <a:ext cx="3440867" cy="312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166040" y="832"/>
              <a:ext cx="3440867" cy="312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Inicio</a:t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66040" y="313638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49673" y="313638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1133688" y="313638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617321" y="313638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2101336" y="313638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2584969" y="313638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3068985" y="313638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66040" y="377357"/>
              <a:ext cx="3485598" cy="50975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 txBox="1"/>
            <p:nvPr/>
          </p:nvSpPr>
          <p:spPr>
            <a:xfrm>
              <a:off x="166040" y="377357"/>
              <a:ext cx="3485598" cy="509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s-E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Empezar a formarse en Gestión de Proyectos.</a:t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66040" y="1006929"/>
              <a:ext cx="3440867" cy="312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166040" y="1006929"/>
              <a:ext cx="3440867" cy="312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Punto de Partida</a:t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166040" y="1319735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649673" y="1319735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133688" y="1319735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617321" y="1319735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2101336" y="1319735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584969" y="1319735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3068985" y="1319735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166040" y="1383455"/>
              <a:ext cx="3485598" cy="50975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8"/>
            <p:cNvSpPr txBox="1"/>
            <p:nvPr/>
          </p:nvSpPr>
          <p:spPr>
            <a:xfrm>
              <a:off x="166040" y="1383455"/>
              <a:ext cx="3485598" cy="509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s-E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 Metodologías del PMI son bastante generales y son reconocidas a nivel internacional.</a:t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166040" y="2013026"/>
              <a:ext cx="3440867" cy="312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8"/>
            <p:cNvSpPr txBox="1"/>
            <p:nvPr/>
          </p:nvSpPr>
          <p:spPr>
            <a:xfrm>
              <a:off x="166040" y="2013026"/>
              <a:ext cx="3440867" cy="312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Certificación</a:t>
              </a:r>
              <a:endParaRPr/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66040" y="2325832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649673" y="2325832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1133688" y="2325832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1617321" y="2325832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2101336" y="2325832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2584969" y="2325832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068985" y="2325832"/>
              <a:ext cx="805162" cy="637197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166040" y="2389552"/>
              <a:ext cx="3485598" cy="50975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8"/>
            <p:cNvSpPr txBox="1"/>
            <p:nvPr/>
          </p:nvSpPr>
          <p:spPr>
            <a:xfrm>
              <a:off x="166040" y="2389552"/>
              <a:ext cx="3485598" cy="509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s-E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Los profesionales del PMI aprenden y se certifican en estas metodologías.</a:t>
              </a:r>
              <a:endParaRPr/>
            </a:p>
          </p:txBody>
        </p:sp>
      </p:grpSp>
      <p:sp>
        <p:nvSpPr>
          <p:cNvPr id="183" name="Google Shape;183;p18"/>
          <p:cNvSpPr txBox="1"/>
          <p:nvPr/>
        </p:nvSpPr>
        <p:spPr>
          <a:xfrm>
            <a:off x="7276391" y="2554638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Fase de Organización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Google Shape;184;p18"/>
          <p:cNvGrpSpPr/>
          <p:nvPr/>
        </p:nvGrpSpPr>
        <p:grpSpPr>
          <a:xfrm>
            <a:off x="7621742" y="3346630"/>
            <a:ext cx="3797613" cy="1984345"/>
            <a:chOff x="122080" y="28"/>
            <a:chExt cx="3797613" cy="1984345"/>
          </a:xfrm>
        </p:grpSpPr>
        <p:sp>
          <p:nvSpPr>
            <p:cNvPr id="185" name="Google Shape;185;p18"/>
            <p:cNvSpPr/>
            <p:nvPr/>
          </p:nvSpPr>
          <p:spPr>
            <a:xfrm>
              <a:off x="122080" y="28"/>
              <a:ext cx="3523922" cy="320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8"/>
            <p:cNvSpPr txBox="1"/>
            <p:nvPr/>
          </p:nvSpPr>
          <p:spPr>
            <a:xfrm>
              <a:off x="122080" y="28"/>
              <a:ext cx="3523922" cy="320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Motivos</a:t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122080" y="320385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617387" y="320385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113085" y="320385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608392" y="320385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2104091" y="320385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2599398" y="320385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3095096" y="320385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122080" y="385642"/>
              <a:ext cx="3569733" cy="52206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8"/>
            <p:cNvSpPr txBox="1"/>
            <p:nvPr/>
          </p:nvSpPr>
          <p:spPr>
            <a:xfrm>
              <a:off x="122080" y="385642"/>
              <a:ext cx="3569733" cy="522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s-E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Visión y Misión de la empresa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45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s-E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Concursar en proyectos públicos y privados</a:t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22080" y="1011410"/>
              <a:ext cx="3523922" cy="320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8"/>
            <p:cNvSpPr txBox="1"/>
            <p:nvPr/>
          </p:nvSpPr>
          <p:spPr>
            <a:xfrm>
              <a:off x="122080" y="1011410"/>
              <a:ext cx="3523922" cy="3203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-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 verdad</a:t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22080" y="1331767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617387" y="1331767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113085" y="1331767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608392" y="1331767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2104091" y="1331767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2599398" y="1331767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095096" y="1331767"/>
              <a:ext cx="824597" cy="652578"/>
            </a:xfrm>
            <a:prstGeom prst="chevron">
              <a:avLst>
                <a:gd name="adj" fmla="val 70610"/>
              </a:avLst>
            </a:prstGeom>
            <a:solidFill>
              <a:schemeClr val="accent6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171128" y="1462311"/>
              <a:ext cx="3569733" cy="522062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171128" y="1462311"/>
              <a:ext cx="3569733" cy="522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000" tIns="33000" rIns="33000" bIns="33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s-E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 metodologías no son verdades absolutas</a:t>
              </a:r>
              <a:endParaRPr/>
            </a:p>
          </p:txBody>
        </p:sp>
      </p:grpSp>
      <p:sp>
        <p:nvSpPr>
          <p:cNvPr id="207" name="Google Shape;207;p18"/>
          <p:cNvSpPr txBox="1"/>
          <p:nvPr/>
        </p:nvSpPr>
        <p:spPr>
          <a:xfrm>
            <a:off x="1440464" y="1641255"/>
            <a:ext cx="10605054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Metodologías y Estándares Gestión de Proyectos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B38756B-3DE5-3100-50D2-F66E404F14F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 idx="4294967295"/>
          </p:nvPr>
        </p:nvSpPr>
        <p:spPr>
          <a:xfrm>
            <a:off x="1632490" y="797835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19"/>
          <p:cNvGrpSpPr/>
          <p:nvPr/>
        </p:nvGrpSpPr>
        <p:grpSpPr>
          <a:xfrm>
            <a:off x="2437628" y="1657504"/>
            <a:ext cx="5722115" cy="3946105"/>
            <a:chOff x="0" y="0"/>
            <a:chExt cx="5605669" cy="4837042"/>
          </a:xfrm>
        </p:grpSpPr>
        <p:sp>
          <p:nvSpPr>
            <p:cNvPr id="215" name="Google Shape;215;p19"/>
            <p:cNvSpPr/>
            <p:nvPr/>
          </p:nvSpPr>
          <p:spPr>
            <a:xfrm>
              <a:off x="2242267" y="0"/>
              <a:ext cx="3363402" cy="1511575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D4E2CE">
                <a:alpha val="89803"/>
              </a:srgbClr>
            </a:solidFill>
            <a:ln w="12700" cap="flat" cmpd="sng">
              <a:solidFill>
                <a:srgbClr val="D4E2C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9"/>
            <p:cNvSpPr txBox="1"/>
            <p:nvPr/>
          </p:nvSpPr>
          <p:spPr>
            <a:xfrm>
              <a:off x="2242267" y="188947"/>
              <a:ext cx="2796561" cy="11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E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Tiene 10 áreas de conocimiento</a:t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0" y="0"/>
              <a:ext cx="2242267" cy="151157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9"/>
            <p:cNvSpPr txBox="1"/>
            <p:nvPr/>
          </p:nvSpPr>
          <p:spPr>
            <a:xfrm>
              <a:off x="73789" y="73789"/>
              <a:ext cx="2094689" cy="136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47625" rIns="95250" bIns="4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s-E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Áreas de conocimiento</a:t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2242267" y="1662733"/>
              <a:ext cx="3363402" cy="1511575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D4E2CE">
                <a:alpha val="89803"/>
              </a:srgbClr>
            </a:solidFill>
            <a:ln w="12700" cap="flat" cmpd="sng">
              <a:solidFill>
                <a:srgbClr val="D4E2C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9"/>
            <p:cNvSpPr txBox="1"/>
            <p:nvPr/>
          </p:nvSpPr>
          <p:spPr>
            <a:xfrm>
              <a:off x="2242267" y="1851680"/>
              <a:ext cx="2796561" cy="11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E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Tiene 49 Procesos</a:t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0" y="1662733"/>
              <a:ext cx="2242267" cy="151157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9"/>
            <p:cNvSpPr txBox="1"/>
            <p:nvPr/>
          </p:nvSpPr>
          <p:spPr>
            <a:xfrm>
              <a:off x="73789" y="1736522"/>
              <a:ext cx="2094689" cy="136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47625" rIns="95250" bIns="4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s-E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Procesos</a:t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2242267" y="3325467"/>
              <a:ext cx="3363402" cy="1511575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D4E2CE">
                <a:alpha val="89803"/>
              </a:srgbClr>
            </a:solidFill>
            <a:ln w="12700" cap="flat" cmpd="sng">
              <a:solidFill>
                <a:srgbClr val="D4E2C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9"/>
            <p:cNvSpPr txBox="1"/>
            <p:nvPr/>
          </p:nvSpPr>
          <p:spPr>
            <a:xfrm>
              <a:off x="2242267" y="3514414"/>
              <a:ext cx="2796561" cy="1133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t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E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Iniciación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E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Planificación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E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Ejecución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E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Monitoreo y Control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21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Char char="•"/>
              </a:pPr>
              <a:r>
                <a:rPr lang="es-ES"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Cierre</a:t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0" y="3325467"/>
              <a:ext cx="2242267" cy="1511575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9"/>
            <p:cNvSpPr txBox="1"/>
            <p:nvPr/>
          </p:nvSpPr>
          <p:spPr>
            <a:xfrm>
              <a:off x="73789" y="3399256"/>
              <a:ext cx="2094689" cy="136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47625" rIns="95250" bIns="4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es-ES" sz="2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Agrupados en 5 grupos de procesos</a:t>
              </a:r>
              <a:endParaRPr/>
            </a:p>
          </p:txBody>
        </p:sp>
      </p:grpSp>
      <p:pic>
        <p:nvPicPr>
          <p:cNvPr id="227" name="Google Shape;22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6779" y="1850952"/>
            <a:ext cx="3495877" cy="23038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C1637BD-4AB1-5B6A-C00B-167F633E92B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>
            <a:spLocks noGrp="1"/>
          </p:cNvSpPr>
          <p:nvPr>
            <p:ph type="title" idx="4294967295"/>
          </p:nvPr>
        </p:nvSpPr>
        <p:spPr>
          <a:xfrm>
            <a:off x="1189608" y="718166"/>
            <a:ext cx="11315700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Gerencia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229" y="1849610"/>
            <a:ext cx="9241202" cy="3918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B2ED150-B5C3-28C8-C0E9-837CB2AD850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2105</Words>
  <Application>Microsoft Office PowerPoint</Application>
  <PresentationFormat>Panorámica</PresentationFormat>
  <Paragraphs>292</Paragraphs>
  <Slides>46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3" baseType="lpstr">
      <vt:lpstr>Aptos</vt:lpstr>
      <vt:lpstr>Arial</vt:lpstr>
      <vt:lpstr>Calibri</vt:lpstr>
      <vt:lpstr>Garamond</vt:lpstr>
      <vt:lpstr>Quattrocento Sans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Gerencia de proyectos de TI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New</dc:creator>
  <cp:lastModifiedBy>ASUS</cp:lastModifiedBy>
  <cp:revision>33</cp:revision>
  <dcterms:created xsi:type="dcterms:W3CDTF">2024-02-15T21:58:49Z</dcterms:created>
  <dcterms:modified xsi:type="dcterms:W3CDTF">2024-03-18T00:33:30Z</dcterms:modified>
</cp:coreProperties>
</file>